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4"/>
  </p:sldMasterIdLst>
  <p:notesMasterIdLst>
    <p:notesMasterId r:id="rId19"/>
  </p:notesMasterIdLst>
  <p:sldIdLst>
    <p:sldId id="256" r:id="rId5"/>
    <p:sldId id="292" r:id="rId6"/>
    <p:sldId id="295" r:id="rId7"/>
    <p:sldId id="296" r:id="rId8"/>
    <p:sldId id="297" r:id="rId9"/>
    <p:sldId id="298" r:id="rId10"/>
    <p:sldId id="300" r:id="rId11"/>
    <p:sldId id="293" r:id="rId12"/>
    <p:sldId id="299" r:id="rId13"/>
    <p:sldId id="301" r:id="rId14"/>
    <p:sldId id="302" r:id="rId15"/>
    <p:sldId id="303" r:id="rId16"/>
    <p:sldId id="305" r:id="rId17"/>
    <p:sldId id="304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ez Perez, Nora" initials="FPN" lastIdx="1" clrIdx="0">
    <p:extLst>
      <p:ext uri="{19B8F6BF-5375-455C-9EA6-DF929625EA0E}">
        <p15:presenceInfo xmlns:p15="http://schemas.microsoft.com/office/powerpoint/2012/main" userId="S::nora.fernandez@tecnalia.com::5a6db29f-a88e-46fe-b0d2-bf6888d1fc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5D5C"/>
    <a:srgbClr val="1E867B"/>
    <a:srgbClr val="52B1CE"/>
    <a:srgbClr val="FFFFFF"/>
    <a:srgbClr val="00CC99"/>
    <a:srgbClr val="72D3AE"/>
    <a:srgbClr val="FF6600"/>
    <a:srgbClr val="B4C6E7"/>
    <a:srgbClr val="59595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99" autoAdjust="0"/>
    <p:restoredTop sz="89698" autoAdjust="0"/>
  </p:normalViewPr>
  <p:slideViewPr>
    <p:cSldViewPr snapToGrid="0">
      <p:cViewPr>
        <p:scale>
          <a:sx n="50" d="100"/>
          <a:sy n="50" d="100"/>
        </p:scale>
        <p:origin x="140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1285C7-8C4C-41E6-AD2F-28D7DF32115C}" type="doc">
      <dgm:prSet loTypeId="urn:microsoft.com/office/officeart/2005/8/layout/pyramid1" loCatId="pyramid" qsTypeId="urn:microsoft.com/office/officeart/2005/8/quickstyle/simple2" qsCatId="simple" csTypeId="urn:microsoft.com/office/officeart/2005/8/colors/accent1_3" csCatId="accent1" phldr="1"/>
      <dgm:spPr/>
    </dgm:pt>
    <dgm:pt modelId="{1ED181A7-F9F0-4D29-85C4-C0BAAD80559E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n-GB" sz="1400" b="1" noProof="0" dirty="0"/>
            <a:t>Wisdom</a:t>
          </a:r>
        </a:p>
        <a:p>
          <a:pPr>
            <a:spcAft>
              <a:spcPts val="0"/>
            </a:spcAft>
          </a:pPr>
          <a:r>
            <a:rPr lang="en-GB" sz="1400" noProof="0" dirty="0"/>
            <a:t>Applied knowledge</a:t>
          </a:r>
        </a:p>
      </dgm:t>
    </dgm:pt>
    <dgm:pt modelId="{1EB1F6FD-5753-4EFB-A77B-196EC4EF8B0E}" type="parTrans" cxnId="{AED9A582-BEEC-4649-A7CB-B0B3B38C4407}">
      <dgm:prSet/>
      <dgm:spPr/>
      <dgm:t>
        <a:bodyPr/>
        <a:lstStyle/>
        <a:p>
          <a:endParaRPr lang="en-GB" sz="1400" noProof="0" dirty="0"/>
        </a:p>
      </dgm:t>
    </dgm:pt>
    <dgm:pt modelId="{C3C4F080-E63C-46B3-9B3A-4692A1F9FD82}" type="sibTrans" cxnId="{AED9A582-BEEC-4649-A7CB-B0B3B38C4407}">
      <dgm:prSet/>
      <dgm:spPr/>
      <dgm:t>
        <a:bodyPr/>
        <a:lstStyle/>
        <a:p>
          <a:endParaRPr lang="en-GB" sz="1400" noProof="0" dirty="0"/>
        </a:p>
      </dgm:t>
    </dgm:pt>
    <dgm:pt modelId="{583107FA-4CC4-4B90-8215-4DA2A6C749AE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n-GB" sz="1400" b="1" noProof="0" dirty="0"/>
            <a:t>Information</a:t>
          </a:r>
        </a:p>
        <a:p>
          <a:pPr>
            <a:spcAft>
              <a:spcPts val="0"/>
            </a:spcAft>
          </a:pPr>
          <a:r>
            <a:rPr lang="en-GB" sz="1400" b="0" noProof="0" dirty="0"/>
            <a:t>Meaningful Data</a:t>
          </a:r>
        </a:p>
      </dgm:t>
    </dgm:pt>
    <dgm:pt modelId="{851FC94E-BBFD-4651-8731-58E451934EBA}" type="parTrans" cxnId="{D0798BF5-4A08-40AD-95A2-D7B594462702}">
      <dgm:prSet/>
      <dgm:spPr/>
      <dgm:t>
        <a:bodyPr/>
        <a:lstStyle/>
        <a:p>
          <a:endParaRPr lang="en-GB" sz="1400" noProof="0" dirty="0"/>
        </a:p>
      </dgm:t>
    </dgm:pt>
    <dgm:pt modelId="{4793DD9E-7C13-4A09-B47A-5FB687641EB6}" type="sibTrans" cxnId="{D0798BF5-4A08-40AD-95A2-D7B594462702}">
      <dgm:prSet/>
      <dgm:spPr/>
      <dgm:t>
        <a:bodyPr/>
        <a:lstStyle/>
        <a:p>
          <a:endParaRPr lang="en-GB" sz="1400" noProof="0" dirty="0"/>
        </a:p>
      </dgm:t>
    </dgm:pt>
    <dgm:pt modelId="{781A492A-9C81-4213-ACC3-C2317EBE7BD5}">
      <dgm:prSet phldrT="[Texto]" custT="1"/>
      <dgm:spPr/>
      <dgm:t>
        <a:bodyPr/>
        <a:lstStyle/>
        <a:p>
          <a:pPr>
            <a:spcAft>
              <a:spcPts val="0"/>
            </a:spcAft>
          </a:pPr>
          <a:r>
            <a:rPr lang="en-GB" sz="1400" b="1" noProof="0" dirty="0"/>
            <a:t>Data</a:t>
          </a:r>
        </a:p>
        <a:p>
          <a:pPr>
            <a:spcAft>
              <a:spcPts val="0"/>
            </a:spcAft>
          </a:pPr>
          <a:r>
            <a:rPr lang="en-GB" sz="1400" noProof="0" dirty="0"/>
            <a:t>Facts</a:t>
          </a:r>
        </a:p>
      </dgm:t>
    </dgm:pt>
    <dgm:pt modelId="{5EE437FC-9674-4B4A-A873-79D72ABADA4E}" type="parTrans" cxnId="{1D5C52EC-0DA1-4266-8078-5EB62E12CE2B}">
      <dgm:prSet/>
      <dgm:spPr/>
      <dgm:t>
        <a:bodyPr/>
        <a:lstStyle/>
        <a:p>
          <a:endParaRPr lang="en-GB" sz="1400" noProof="0" dirty="0"/>
        </a:p>
      </dgm:t>
    </dgm:pt>
    <dgm:pt modelId="{0CC4450B-D087-42B5-AF3A-DA1DA3768B5A}" type="sibTrans" cxnId="{1D5C52EC-0DA1-4266-8078-5EB62E12CE2B}">
      <dgm:prSet/>
      <dgm:spPr/>
      <dgm:t>
        <a:bodyPr/>
        <a:lstStyle/>
        <a:p>
          <a:endParaRPr lang="en-GB" sz="1400" noProof="0" dirty="0"/>
        </a:p>
      </dgm:t>
    </dgm:pt>
    <dgm:pt modelId="{790A5C6C-DC16-465A-80A3-DCEF190FBC68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GB" sz="1400" b="1" noProof="0" dirty="0"/>
            <a:t>Knowledge</a:t>
          </a:r>
        </a:p>
        <a:p>
          <a:pPr>
            <a:spcAft>
              <a:spcPts val="0"/>
            </a:spcAft>
          </a:pPr>
          <a:r>
            <a:rPr lang="en-GB" sz="1400" noProof="0" dirty="0"/>
            <a:t>Organised information</a:t>
          </a:r>
        </a:p>
      </dgm:t>
    </dgm:pt>
    <dgm:pt modelId="{97C1C831-263E-4B2E-A3E2-F26D304EB3CD}" type="parTrans" cxnId="{6C768CBD-106A-4C64-ADE8-C1758B11C5B6}">
      <dgm:prSet/>
      <dgm:spPr/>
      <dgm:t>
        <a:bodyPr/>
        <a:lstStyle/>
        <a:p>
          <a:endParaRPr lang="en-GB" sz="1400" noProof="0" dirty="0"/>
        </a:p>
      </dgm:t>
    </dgm:pt>
    <dgm:pt modelId="{649A3ECD-1977-4A68-8E13-296E07791E1E}" type="sibTrans" cxnId="{6C768CBD-106A-4C64-ADE8-C1758B11C5B6}">
      <dgm:prSet/>
      <dgm:spPr/>
      <dgm:t>
        <a:bodyPr/>
        <a:lstStyle/>
        <a:p>
          <a:endParaRPr lang="en-GB" sz="1400" noProof="0" dirty="0"/>
        </a:p>
      </dgm:t>
    </dgm:pt>
    <dgm:pt modelId="{27CD6494-A38F-4FC5-8099-CFCFF2238BC9}">
      <dgm:prSet custT="1"/>
      <dgm:spPr/>
      <dgm:t>
        <a:bodyPr/>
        <a:lstStyle/>
        <a:p>
          <a:pPr>
            <a:spcAft>
              <a:spcPts val="0"/>
            </a:spcAft>
          </a:pPr>
          <a:r>
            <a:rPr lang="en-GB" sz="1200" b="1" noProof="0" dirty="0"/>
            <a:t>Enlightenment</a:t>
          </a:r>
        </a:p>
        <a:p>
          <a:pPr>
            <a:spcAft>
              <a:spcPts val="0"/>
            </a:spcAft>
          </a:pPr>
          <a:r>
            <a:rPr lang="en-GB" sz="1200" noProof="0" dirty="0"/>
            <a:t>Clarity of perception</a:t>
          </a:r>
        </a:p>
      </dgm:t>
    </dgm:pt>
    <dgm:pt modelId="{2A450031-5513-410C-A24B-2CA558A1A161}" type="parTrans" cxnId="{635981BA-70E1-4C0B-A67C-86783369E938}">
      <dgm:prSet/>
      <dgm:spPr/>
      <dgm:t>
        <a:bodyPr/>
        <a:lstStyle/>
        <a:p>
          <a:endParaRPr lang="es-ES" sz="1400"/>
        </a:p>
      </dgm:t>
    </dgm:pt>
    <dgm:pt modelId="{0134BB1E-6198-4E4F-91BE-82AFD146DCF7}" type="sibTrans" cxnId="{635981BA-70E1-4C0B-A67C-86783369E938}">
      <dgm:prSet/>
      <dgm:spPr/>
      <dgm:t>
        <a:bodyPr/>
        <a:lstStyle/>
        <a:p>
          <a:endParaRPr lang="es-ES" sz="1400"/>
        </a:p>
      </dgm:t>
    </dgm:pt>
    <dgm:pt modelId="{15C218B3-FA10-47F5-8D22-0BDED3E64C1D}" type="pres">
      <dgm:prSet presAssocID="{9D1285C7-8C4C-41E6-AD2F-28D7DF32115C}" presName="Name0" presStyleCnt="0">
        <dgm:presLayoutVars>
          <dgm:dir/>
          <dgm:animLvl val="lvl"/>
          <dgm:resizeHandles val="exact"/>
        </dgm:presLayoutVars>
      </dgm:prSet>
      <dgm:spPr/>
    </dgm:pt>
    <dgm:pt modelId="{6C171DEF-CA9D-4055-A756-C4A942D594F3}" type="pres">
      <dgm:prSet presAssocID="{27CD6494-A38F-4FC5-8099-CFCFF2238BC9}" presName="Name8" presStyleCnt="0"/>
      <dgm:spPr/>
    </dgm:pt>
    <dgm:pt modelId="{282997EC-A7BB-48E5-BF50-6E798465DE02}" type="pres">
      <dgm:prSet presAssocID="{27CD6494-A38F-4FC5-8099-CFCFF2238BC9}" presName="level" presStyleLbl="node1" presStyleIdx="0" presStyleCnt="5">
        <dgm:presLayoutVars>
          <dgm:chMax val="1"/>
          <dgm:bulletEnabled val="1"/>
        </dgm:presLayoutVars>
      </dgm:prSet>
      <dgm:spPr/>
    </dgm:pt>
    <dgm:pt modelId="{D0AB62CE-7F84-4426-BF27-4DE582B3FDE6}" type="pres">
      <dgm:prSet presAssocID="{27CD6494-A38F-4FC5-8099-CFCFF2238BC9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ABA8B2F-A06C-4A54-A198-21A046EB7FF4}" type="pres">
      <dgm:prSet presAssocID="{1ED181A7-F9F0-4D29-85C4-C0BAAD80559E}" presName="Name8" presStyleCnt="0"/>
      <dgm:spPr/>
    </dgm:pt>
    <dgm:pt modelId="{1A3BC1C8-9832-463A-8AE7-19AE5A75B07C}" type="pres">
      <dgm:prSet presAssocID="{1ED181A7-F9F0-4D29-85C4-C0BAAD80559E}" presName="level" presStyleLbl="node1" presStyleIdx="1" presStyleCnt="5">
        <dgm:presLayoutVars>
          <dgm:chMax val="1"/>
          <dgm:bulletEnabled val="1"/>
        </dgm:presLayoutVars>
      </dgm:prSet>
      <dgm:spPr/>
    </dgm:pt>
    <dgm:pt modelId="{6471A04E-2F14-4072-9D31-3D8D76988CFA}" type="pres">
      <dgm:prSet presAssocID="{1ED181A7-F9F0-4D29-85C4-C0BAAD80559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F7B4340-D638-4CBB-9A33-7BA0021DEB5D}" type="pres">
      <dgm:prSet presAssocID="{790A5C6C-DC16-465A-80A3-DCEF190FBC68}" presName="Name8" presStyleCnt="0"/>
      <dgm:spPr/>
    </dgm:pt>
    <dgm:pt modelId="{64EBD928-1BCB-46D6-BA7C-464AB593C279}" type="pres">
      <dgm:prSet presAssocID="{790A5C6C-DC16-465A-80A3-DCEF190FBC68}" presName="level" presStyleLbl="node1" presStyleIdx="2" presStyleCnt="5">
        <dgm:presLayoutVars>
          <dgm:chMax val="1"/>
          <dgm:bulletEnabled val="1"/>
        </dgm:presLayoutVars>
      </dgm:prSet>
      <dgm:spPr/>
    </dgm:pt>
    <dgm:pt modelId="{C8D7EC23-1E5E-4390-A95F-1CB3B7B12AAF}" type="pres">
      <dgm:prSet presAssocID="{790A5C6C-DC16-465A-80A3-DCEF190FBC6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F83E20E-420B-4939-AA8A-7E56E7261058}" type="pres">
      <dgm:prSet presAssocID="{583107FA-4CC4-4B90-8215-4DA2A6C749AE}" presName="Name8" presStyleCnt="0"/>
      <dgm:spPr/>
    </dgm:pt>
    <dgm:pt modelId="{77407023-02CA-491E-972A-9C5909285428}" type="pres">
      <dgm:prSet presAssocID="{583107FA-4CC4-4B90-8215-4DA2A6C749AE}" presName="level" presStyleLbl="node1" presStyleIdx="3" presStyleCnt="5">
        <dgm:presLayoutVars>
          <dgm:chMax val="1"/>
          <dgm:bulletEnabled val="1"/>
        </dgm:presLayoutVars>
      </dgm:prSet>
      <dgm:spPr/>
    </dgm:pt>
    <dgm:pt modelId="{845049E5-1569-4FE3-9C8C-7FA1F294BBDB}" type="pres">
      <dgm:prSet presAssocID="{583107FA-4CC4-4B90-8215-4DA2A6C749AE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7E9380EB-9206-41A2-A96D-904B1EF49C59}" type="pres">
      <dgm:prSet presAssocID="{781A492A-9C81-4213-ACC3-C2317EBE7BD5}" presName="Name8" presStyleCnt="0"/>
      <dgm:spPr/>
    </dgm:pt>
    <dgm:pt modelId="{380E1425-321A-49A3-B89F-2ED2587B4C0A}" type="pres">
      <dgm:prSet presAssocID="{781A492A-9C81-4213-ACC3-C2317EBE7BD5}" presName="level" presStyleLbl="node1" presStyleIdx="4" presStyleCnt="5">
        <dgm:presLayoutVars>
          <dgm:chMax val="1"/>
          <dgm:bulletEnabled val="1"/>
        </dgm:presLayoutVars>
      </dgm:prSet>
      <dgm:spPr/>
    </dgm:pt>
    <dgm:pt modelId="{AE45E634-4C8F-4FC0-AC64-C3667DCFC9C4}" type="pres">
      <dgm:prSet presAssocID="{781A492A-9C81-4213-ACC3-C2317EBE7BD5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825190C-A71C-430B-B46D-51228CCD4E2E}" type="presOf" srcId="{781A492A-9C81-4213-ACC3-C2317EBE7BD5}" destId="{380E1425-321A-49A3-B89F-2ED2587B4C0A}" srcOrd="0" destOrd="0" presId="urn:microsoft.com/office/officeart/2005/8/layout/pyramid1"/>
    <dgm:cxn modelId="{9828850D-CD0C-4BC9-941D-D2E17618B396}" type="presOf" srcId="{1ED181A7-F9F0-4D29-85C4-C0BAAD80559E}" destId="{1A3BC1C8-9832-463A-8AE7-19AE5A75B07C}" srcOrd="0" destOrd="0" presId="urn:microsoft.com/office/officeart/2005/8/layout/pyramid1"/>
    <dgm:cxn modelId="{5821AA1B-1E90-4E5D-B193-4D0839167209}" type="presOf" srcId="{27CD6494-A38F-4FC5-8099-CFCFF2238BC9}" destId="{D0AB62CE-7F84-4426-BF27-4DE582B3FDE6}" srcOrd="1" destOrd="0" presId="urn:microsoft.com/office/officeart/2005/8/layout/pyramid1"/>
    <dgm:cxn modelId="{F6B4B021-2FED-452D-B20E-E30C56C36F7B}" type="presOf" srcId="{781A492A-9C81-4213-ACC3-C2317EBE7BD5}" destId="{AE45E634-4C8F-4FC0-AC64-C3667DCFC9C4}" srcOrd="1" destOrd="0" presId="urn:microsoft.com/office/officeart/2005/8/layout/pyramid1"/>
    <dgm:cxn modelId="{131D8622-15CB-4785-A38D-D379B9D23225}" type="presOf" srcId="{790A5C6C-DC16-465A-80A3-DCEF190FBC68}" destId="{C8D7EC23-1E5E-4390-A95F-1CB3B7B12AAF}" srcOrd="1" destOrd="0" presId="urn:microsoft.com/office/officeart/2005/8/layout/pyramid1"/>
    <dgm:cxn modelId="{407A104D-D0E1-4A30-B7F2-44A7BAE88EA4}" type="presOf" srcId="{583107FA-4CC4-4B90-8215-4DA2A6C749AE}" destId="{845049E5-1569-4FE3-9C8C-7FA1F294BBDB}" srcOrd="1" destOrd="0" presId="urn:microsoft.com/office/officeart/2005/8/layout/pyramid1"/>
    <dgm:cxn modelId="{D7FC4E52-6392-483B-90C8-E0D12CCBB0AD}" type="presOf" srcId="{790A5C6C-DC16-465A-80A3-DCEF190FBC68}" destId="{64EBD928-1BCB-46D6-BA7C-464AB593C279}" srcOrd="0" destOrd="0" presId="urn:microsoft.com/office/officeart/2005/8/layout/pyramid1"/>
    <dgm:cxn modelId="{FBB4607D-E4EF-4BBD-BEC1-9F3D767D7AD8}" type="presOf" srcId="{27CD6494-A38F-4FC5-8099-CFCFF2238BC9}" destId="{282997EC-A7BB-48E5-BF50-6E798465DE02}" srcOrd="0" destOrd="0" presId="urn:microsoft.com/office/officeart/2005/8/layout/pyramid1"/>
    <dgm:cxn modelId="{AED9A582-BEEC-4649-A7CB-B0B3B38C4407}" srcId="{9D1285C7-8C4C-41E6-AD2F-28D7DF32115C}" destId="{1ED181A7-F9F0-4D29-85C4-C0BAAD80559E}" srcOrd="1" destOrd="0" parTransId="{1EB1F6FD-5753-4EFB-A77B-196EC4EF8B0E}" sibTransId="{C3C4F080-E63C-46B3-9B3A-4692A1F9FD82}"/>
    <dgm:cxn modelId="{785DCC8D-6C94-458C-9979-2FD692461803}" type="presOf" srcId="{1ED181A7-F9F0-4D29-85C4-C0BAAD80559E}" destId="{6471A04E-2F14-4072-9D31-3D8D76988CFA}" srcOrd="1" destOrd="0" presId="urn:microsoft.com/office/officeart/2005/8/layout/pyramid1"/>
    <dgm:cxn modelId="{E2F124A5-4AF6-47C1-A4A8-B059E244932D}" type="presOf" srcId="{583107FA-4CC4-4B90-8215-4DA2A6C749AE}" destId="{77407023-02CA-491E-972A-9C5909285428}" srcOrd="0" destOrd="0" presId="urn:microsoft.com/office/officeart/2005/8/layout/pyramid1"/>
    <dgm:cxn modelId="{635981BA-70E1-4C0B-A67C-86783369E938}" srcId="{9D1285C7-8C4C-41E6-AD2F-28D7DF32115C}" destId="{27CD6494-A38F-4FC5-8099-CFCFF2238BC9}" srcOrd="0" destOrd="0" parTransId="{2A450031-5513-410C-A24B-2CA558A1A161}" sibTransId="{0134BB1E-6198-4E4F-91BE-82AFD146DCF7}"/>
    <dgm:cxn modelId="{6C768CBD-106A-4C64-ADE8-C1758B11C5B6}" srcId="{9D1285C7-8C4C-41E6-AD2F-28D7DF32115C}" destId="{790A5C6C-DC16-465A-80A3-DCEF190FBC68}" srcOrd="2" destOrd="0" parTransId="{97C1C831-263E-4B2E-A3E2-F26D304EB3CD}" sibTransId="{649A3ECD-1977-4A68-8E13-296E07791E1E}"/>
    <dgm:cxn modelId="{1D5C52EC-0DA1-4266-8078-5EB62E12CE2B}" srcId="{9D1285C7-8C4C-41E6-AD2F-28D7DF32115C}" destId="{781A492A-9C81-4213-ACC3-C2317EBE7BD5}" srcOrd="4" destOrd="0" parTransId="{5EE437FC-9674-4B4A-A873-79D72ABADA4E}" sibTransId="{0CC4450B-D087-42B5-AF3A-DA1DA3768B5A}"/>
    <dgm:cxn modelId="{D0798BF5-4A08-40AD-95A2-D7B594462702}" srcId="{9D1285C7-8C4C-41E6-AD2F-28D7DF32115C}" destId="{583107FA-4CC4-4B90-8215-4DA2A6C749AE}" srcOrd="3" destOrd="0" parTransId="{851FC94E-BBFD-4651-8731-58E451934EBA}" sibTransId="{4793DD9E-7C13-4A09-B47A-5FB687641EB6}"/>
    <dgm:cxn modelId="{DC3AD4FA-E08A-4F4B-BD12-80AC76292C84}" type="presOf" srcId="{9D1285C7-8C4C-41E6-AD2F-28D7DF32115C}" destId="{15C218B3-FA10-47F5-8D22-0BDED3E64C1D}" srcOrd="0" destOrd="0" presId="urn:microsoft.com/office/officeart/2005/8/layout/pyramid1"/>
    <dgm:cxn modelId="{C2482CCB-AABB-42D9-93DE-27A1526BEB2D}" type="presParOf" srcId="{15C218B3-FA10-47F5-8D22-0BDED3E64C1D}" destId="{6C171DEF-CA9D-4055-A756-C4A942D594F3}" srcOrd="0" destOrd="0" presId="urn:microsoft.com/office/officeart/2005/8/layout/pyramid1"/>
    <dgm:cxn modelId="{FB950002-C54A-43FE-9995-A67EA6C06C11}" type="presParOf" srcId="{6C171DEF-CA9D-4055-A756-C4A942D594F3}" destId="{282997EC-A7BB-48E5-BF50-6E798465DE02}" srcOrd="0" destOrd="0" presId="urn:microsoft.com/office/officeart/2005/8/layout/pyramid1"/>
    <dgm:cxn modelId="{D4361E4D-E652-496E-B0D1-FA8245DD765D}" type="presParOf" srcId="{6C171DEF-CA9D-4055-A756-C4A942D594F3}" destId="{D0AB62CE-7F84-4426-BF27-4DE582B3FDE6}" srcOrd="1" destOrd="0" presId="urn:microsoft.com/office/officeart/2005/8/layout/pyramid1"/>
    <dgm:cxn modelId="{2FAE2226-53A0-47C9-A1C7-DE07BE5C56C9}" type="presParOf" srcId="{15C218B3-FA10-47F5-8D22-0BDED3E64C1D}" destId="{5ABA8B2F-A06C-4A54-A198-21A046EB7FF4}" srcOrd="1" destOrd="0" presId="urn:microsoft.com/office/officeart/2005/8/layout/pyramid1"/>
    <dgm:cxn modelId="{9D9CAFEE-DAB8-4F5E-95D9-2031BCB6EA2E}" type="presParOf" srcId="{5ABA8B2F-A06C-4A54-A198-21A046EB7FF4}" destId="{1A3BC1C8-9832-463A-8AE7-19AE5A75B07C}" srcOrd="0" destOrd="0" presId="urn:microsoft.com/office/officeart/2005/8/layout/pyramid1"/>
    <dgm:cxn modelId="{7CB2692D-3C22-4B9D-B650-13BB3EF8B60D}" type="presParOf" srcId="{5ABA8B2F-A06C-4A54-A198-21A046EB7FF4}" destId="{6471A04E-2F14-4072-9D31-3D8D76988CFA}" srcOrd="1" destOrd="0" presId="urn:microsoft.com/office/officeart/2005/8/layout/pyramid1"/>
    <dgm:cxn modelId="{FC9A7427-5C46-4354-8C29-2CE3F27EFF3E}" type="presParOf" srcId="{15C218B3-FA10-47F5-8D22-0BDED3E64C1D}" destId="{7F7B4340-D638-4CBB-9A33-7BA0021DEB5D}" srcOrd="2" destOrd="0" presId="urn:microsoft.com/office/officeart/2005/8/layout/pyramid1"/>
    <dgm:cxn modelId="{C4955B4A-6EE4-4CCA-8AD2-85BCD868C812}" type="presParOf" srcId="{7F7B4340-D638-4CBB-9A33-7BA0021DEB5D}" destId="{64EBD928-1BCB-46D6-BA7C-464AB593C279}" srcOrd="0" destOrd="0" presId="urn:microsoft.com/office/officeart/2005/8/layout/pyramid1"/>
    <dgm:cxn modelId="{F5AD084E-D2E4-4B24-91BC-92038F5C21D1}" type="presParOf" srcId="{7F7B4340-D638-4CBB-9A33-7BA0021DEB5D}" destId="{C8D7EC23-1E5E-4390-A95F-1CB3B7B12AAF}" srcOrd="1" destOrd="0" presId="urn:microsoft.com/office/officeart/2005/8/layout/pyramid1"/>
    <dgm:cxn modelId="{079B50C2-3772-40A6-BC9A-C7282E435004}" type="presParOf" srcId="{15C218B3-FA10-47F5-8D22-0BDED3E64C1D}" destId="{AF83E20E-420B-4939-AA8A-7E56E7261058}" srcOrd="3" destOrd="0" presId="urn:microsoft.com/office/officeart/2005/8/layout/pyramid1"/>
    <dgm:cxn modelId="{932EE129-C344-480F-978D-772AB0A956B6}" type="presParOf" srcId="{AF83E20E-420B-4939-AA8A-7E56E7261058}" destId="{77407023-02CA-491E-972A-9C5909285428}" srcOrd="0" destOrd="0" presId="urn:microsoft.com/office/officeart/2005/8/layout/pyramid1"/>
    <dgm:cxn modelId="{92B0AC28-C902-4068-8E45-86EE0846B427}" type="presParOf" srcId="{AF83E20E-420B-4939-AA8A-7E56E7261058}" destId="{845049E5-1569-4FE3-9C8C-7FA1F294BBDB}" srcOrd="1" destOrd="0" presId="urn:microsoft.com/office/officeart/2005/8/layout/pyramid1"/>
    <dgm:cxn modelId="{FF28CB12-8732-4D63-906D-E6C0300CB9CC}" type="presParOf" srcId="{15C218B3-FA10-47F5-8D22-0BDED3E64C1D}" destId="{7E9380EB-9206-41A2-A96D-904B1EF49C59}" srcOrd="4" destOrd="0" presId="urn:microsoft.com/office/officeart/2005/8/layout/pyramid1"/>
    <dgm:cxn modelId="{CDACB79A-2DEF-4147-ADAB-A09C923B3394}" type="presParOf" srcId="{7E9380EB-9206-41A2-A96D-904B1EF49C59}" destId="{380E1425-321A-49A3-B89F-2ED2587B4C0A}" srcOrd="0" destOrd="0" presId="urn:microsoft.com/office/officeart/2005/8/layout/pyramid1"/>
    <dgm:cxn modelId="{635D4511-B0FF-4A0B-B697-5803BCD7A9ED}" type="presParOf" srcId="{7E9380EB-9206-41A2-A96D-904B1EF49C59}" destId="{AE45E634-4C8F-4FC0-AC64-C3667DCFC9C4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452ED4-578D-4CB7-A573-68C804894A68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</dgm:pt>
    <dgm:pt modelId="{C2D44EA7-1983-44C8-9FF9-C55EEDE809F1}">
      <dgm:prSet phldrT="[Texto]"/>
      <dgm:spPr>
        <a:solidFill>
          <a:srgbClr val="1EAD79"/>
        </a:solidFill>
      </dgm:spPr>
      <dgm:t>
        <a:bodyPr/>
        <a:lstStyle/>
        <a:p>
          <a:r>
            <a:rPr lang="es-ES" dirty="0"/>
            <a:t>Jannes</a:t>
          </a:r>
        </a:p>
      </dgm:t>
    </dgm:pt>
    <dgm:pt modelId="{57F3BFEC-88E1-437F-A7AA-0D36958C3EE5}" type="parTrans" cxnId="{BD191F1D-0274-4D02-AD0D-25B79AC2CF03}">
      <dgm:prSet/>
      <dgm:spPr/>
      <dgm:t>
        <a:bodyPr/>
        <a:lstStyle/>
        <a:p>
          <a:endParaRPr lang="es-ES"/>
        </a:p>
      </dgm:t>
    </dgm:pt>
    <dgm:pt modelId="{F4005117-0B7D-46F1-B981-73103516C2CF}" type="sibTrans" cxnId="{BD191F1D-0274-4D02-AD0D-25B79AC2CF03}">
      <dgm:prSet/>
      <dgm:spPr/>
      <dgm:t>
        <a:bodyPr/>
        <a:lstStyle/>
        <a:p>
          <a:endParaRPr lang="es-ES"/>
        </a:p>
      </dgm:t>
    </dgm:pt>
    <dgm:pt modelId="{E297397E-C06F-4479-BF0D-40C393296ECD}">
      <dgm:prSet phldrT="[Texto]"/>
      <dgm:spPr>
        <a:solidFill>
          <a:srgbClr val="52B1CE"/>
        </a:solidFill>
      </dgm:spPr>
      <dgm:t>
        <a:bodyPr/>
        <a:lstStyle/>
        <a:p>
          <a:r>
            <a:rPr lang="es-ES" dirty="0" err="1"/>
            <a:t>Marijn</a:t>
          </a:r>
          <a:endParaRPr lang="es-ES" dirty="0"/>
        </a:p>
      </dgm:t>
    </dgm:pt>
    <dgm:pt modelId="{FEE62053-4C58-44A3-8FCB-B7819C186677}" type="parTrans" cxnId="{5C889A90-92C3-4EC6-BB07-7F6E9482A006}">
      <dgm:prSet/>
      <dgm:spPr/>
      <dgm:t>
        <a:bodyPr/>
        <a:lstStyle/>
        <a:p>
          <a:endParaRPr lang="es-ES"/>
        </a:p>
      </dgm:t>
    </dgm:pt>
    <dgm:pt modelId="{FA3D7BFA-A437-43EA-BC77-47005F375D87}" type="sibTrans" cxnId="{5C889A90-92C3-4EC6-BB07-7F6E9482A006}">
      <dgm:prSet/>
      <dgm:spPr/>
      <dgm:t>
        <a:bodyPr/>
        <a:lstStyle/>
        <a:p>
          <a:endParaRPr lang="es-ES"/>
        </a:p>
      </dgm:t>
    </dgm:pt>
    <dgm:pt modelId="{B78E6610-5FF5-4373-959B-3AFCA855EFA0}">
      <dgm:prSet phldrT="[Texto]"/>
      <dgm:spPr>
        <a:solidFill>
          <a:srgbClr val="1EAD79"/>
        </a:solidFill>
      </dgm:spPr>
      <dgm:t>
        <a:bodyPr/>
        <a:lstStyle/>
        <a:p>
          <a:r>
            <a:rPr lang="es-ES" dirty="0"/>
            <a:t>Arantza</a:t>
          </a:r>
        </a:p>
      </dgm:t>
    </dgm:pt>
    <dgm:pt modelId="{A819E772-8104-45E4-8CF7-A744931F788D}" type="parTrans" cxnId="{E00F60A0-AFA3-4A8D-B846-EA9081089B17}">
      <dgm:prSet/>
      <dgm:spPr/>
      <dgm:t>
        <a:bodyPr/>
        <a:lstStyle/>
        <a:p>
          <a:endParaRPr lang="es-ES"/>
        </a:p>
      </dgm:t>
    </dgm:pt>
    <dgm:pt modelId="{B65E15EA-E35F-4F15-9995-D2E286DBEBAF}" type="sibTrans" cxnId="{E00F60A0-AFA3-4A8D-B846-EA9081089B17}">
      <dgm:prSet/>
      <dgm:spPr/>
      <dgm:t>
        <a:bodyPr/>
        <a:lstStyle/>
        <a:p>
          <a:endParaRPr lang="es-ES"/>
        </a:p>
      </dgm:t>
    </dgm:pt>
    <dgm:pt modelId="{47F43DB7-095E-452A-AD66-68120BEDEBEA}" type="pres">
      <dgm:prSet presAssocID="{94452ED4-578D-4CB7-A573-68C804894A68}" presName="Name0" presStyleCnt="0">
        <dgm:presLayoutVars>
          <dgm:dir/>
          <dgm:resizeHandles val="exact"/>
        </dgm:presLayoutVars>
      </dgm:prSet>
      <dgm:spPr/>
    </dgm:pt>
    <dgm:pt modelId="{54D7FB24-6916-43C4-9D90-1129E468150A}" type="pres">
      <dgm:prSet presAssocID="{C2D44EA7-1983-44C8-9FF9-C55EEDE809F1}" presName="composite" presStyleCnt="0"/>
      <dgm:spPr/>
    </dgm:pt>
    <dgm:pt modelId="{485C4E28-296A-4A87-BC2A-EE2CF493FBDF}" type="pres">
      <dgm:prSet presAssocID="{C2D44EA7-1983-44C8-9FF9-C55EEDE809F1}" presName="rect1" presStyleLbl="b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</dgm:pt>
    <dgm:pt modelId="{356DEA76-E590-44BC-85D4-110772B958D0}" type="pres">
      <dgm:prSet presAssocID="{C2D44EA7-1983-44C8-9FF9-C55EEDE809F1}" presName="wedgeRectCallout1" presStyleLbl="node1" presStyleIdx="0" presStyleCnt="3">
        <dgm:presLayoutVars>
          <dgm:bulletEnabled val="1"/>
        </dgm:presLayoutVars>
      </dgm:prSet>
      <dgm:spPr/>
    </dgm:pt>
    <dgm:pt modelId="{332B5DE4-F06E-4CB4-A5B1-828A1B761181}" type="pres">
      <dgm:prSet presAssocID="{F4005117-0B7D-46F1-B981-73103516C2CF}" presName="sibTrans" presStyleCnt="0"/>
      <dgm:spPr/>
    </dgm:pt>
    <dgm:pt modelId="{6F2D35FE-64DC-48D6-B865-A1FE24D557F9}" type="pres">
      <dgm:prSet presAssocID="{E297397E-C06F-4479-BF0D-40C393296ECD}" presName="composite" presStyleCnt="0"/>
      <dgm:spPr/>
    </dgm:pt>
    <dgm:pt modelId="{831741CE-06F3-4C0A-A303-966F717B46B9}" type="pres">
      <dgm:prSet presAssocID="{E297397E-C06F-4479-BF0D-40C393296ECD}" presName="rect1" presStyleLbl="b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EECF64CD-25C6-4733-B7BC-DCD6FA4E72BB}" type="pres">
      <dgm:prSet presAssocID="{E297397E-C06F-4479-BF0D-40C393296ECD}" presName="wedgeRectCallout1" presStyleLbl="node1" presStyleIdx="1" presStyleCnt="3">
        <dgm:presLayoutVars>
          <dgm:bulletEnabled val="1"/>
        </dgm:presLayoutVars>
      </dgm:prSet>
      <dgm:spPr/>
    </dgm:pt>
    <dgm:pt modelId="{B4A0EA33-9E26-4244-BE44-7C128804892E}" type="pres">
      <dgm:prSet presAssocID="{FA3D7BFA-A437-43EA-BC77-47005F375D87}" presName="sibTrans" presStyleCnt="0"/>
      <dgm:spPr/>
    </dgm:pt>
    <dgm:pt modelId="{02E3F02E-5BD1-4305-9FBB-18CA0591B57F}" type="pres">
      <dgm:prSet presAssocID="{B78E6610-5FF5-4373-959B-3AFCA855EFA0}" presName="composite" presStyleCnt="0"/>
      <dgm:spPr/>
    </dgm:pt>
    <dgm:pt modelId="{7B837E7A-DC93-4E3A-912F-B26BA0D9826F}" type="pres">
      <dgm:prSet presAssocID="{B78E6610-5FF5-4373-959B-3AFCA855EFA0}" presName="rect1" presStyleLbl="b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  <dgm:pt modelId="{031CE8D2-8D23-4226-9670-63E1CB2ADF32}" type="pres">
      <dgm:prSet presAssocID="{B78E6610-5FF5-4373-959B-3AFCA855EFA0}" presName="wedgeRectCallout1" presStyleLbl="node1" presStyleIdx="2" presStyleCnt="3">
        <dgm:presLayoutVars>
          <dgm:bulletEnabled val="1"/>
        </dgm:presLayoutVars>
      </dgm:prSet>
      <dgm:spPr/>
    </dgm:pt>
  </dgm:ptLst>
  <dgm:cxnLst>
    <dgm:cxn modelId="{BD191F1D-0274-4D02-AD0D-25B79AC2CF03}" srcId="{94452ED4-578D-4CB7-A573-68C804894A68}" destId="{C2D44EA7-1983-44C8-9FF9-C55EEDE809F1}" srcOrd="0" destOrd="0" parTransId="{57F3BFEC-88E1-437F-A7AA-0D36958C3EE5}" sibTransId="{F4005117-0B7D-46F1-B981-73103516C2CF}"/>
    <dgm:cxn modelId="{EE285032-6623-4F6D-9552-1F982EC612C5}" type="presOf" srcId="{C2D44EA7-1983-44C8-9FF9-C55EEDE809F1}" destId="{356DEA76-E590-44BC-85D4-110772B958D0}" srcOrd="0" destOrd="0" presId="urn:microsoft.com/office/officeart/2008/layout/BendingPictureCaptionList"/>
    <dgm:cxn modelId="{121A837C-6C34-4B25-9E39-D8C8D5C405BD}" type="presOf" srcId="{E297397E-C06F-4479-BF0D-40C393296ECD}" destId="{EECF64CD-25C6-4733-B7BC-DCD6FA4E72BB}" srcOrd="0" destOrd="0" presId="urn:microsoft.com/office/officeart/2008/layout/BendingPictureCaptionList"/>
    <dgm:cxn modelId="{5C889A90-92C3-4EC6-BB07-7F6E9482A006}" srcId="{94452ED4-578D-4CB7-A573-68C804894A68}" destId="{E297397E-C06F-4479-BF0D-40C393296ECD}" srcOrd="1" destOrd="0" parTransId="{FEE62053-4C58-44A3-8FCB-B7819C186677}" sibTransId="{FA3D7BFA-A437-43EA-BC77-47005F375D87}"/>
    <dgm:cxn modelId="{78F3A492-51F9-4E85-B874-FC8BE3FB68CA}" type="presOf" srcId="{B78E6610-5FF5-4373-959B-3AFCA855EFA0}" destId="{031CE8D2-8D23-4226-9670-63E1CB2ADF32}" srcOrd="0" destOrd="0" presId="urn:microsoft.com/office/officeart/2008/layout/BendingPictureCaptionList"/>
    <dgm:cxn modelId="{E00F60A0-AFA3-4A8D-B846-EA9081089B17}" srcId="{94452ED4-578D-4CB7-A573-68C804894A68}" destId="{B78E6610-5FF5-4373-959B-3AFCA855EFA0}" srcOrd="2" destOrd="0" parTransId="{A819E772-8104-45E4-8CF7-A744931F788D}" sibTransId="{B65E15EA-E35F-4F15-9995-D2E286DBEBAF}"/>
    <dgm:cxn modelId="{7A65E1C3-4E76-4A2A-AC0C-D134992B2FF4}" type="presOf" srcId="{94452ED4-578D-4CB7-A573-68C804894A68}" destId="{47F43DB7-095E-452A-AD66-68120BEDEBEA}" srcOrd="0" destOrd="0" presId="urn:microsoft.com/office/officeart/2008/layout/BendingPictureCaptionList"/>
    <dgm:cxn modelId="{85A9B80D-7369-44AA-8153-FE3F99EAE100}" type="presParOf" srcId="{47F43DB7-095E-452A-AD66-68120BEDEBEA}" destId="{54D7FB24-6916-43C4-9D90-1129E468150A}" srcOrd="0" destOrd="0" presId="urn:microsoft.com/office/officeart/2008/layout/BendingPictureCaptionList"/>
    <dgm:cxn modelId="{D21654D9-337B-4EF5-A8DC-D190D65B612D}" type="presParOf" srcId="{54D7FB24-6916-43C4-9D90-1129E468150A}" destId="{485C4E28-296A-4A87-BC2A-EE2CF493FBDF}" srcOrd="0" destOrd="0" presId="urn:microsoft.com/office/officeart/2008/layout/BendingPictureCaptionList"/>
    <dgm:cxn modelId="{A85FDC42-E19E-444E-ACCF-6064463FEAE5}" type="presParOf" srcId="{54D7FB24-6916-43C4-9D90-1129E468150A}" destId="{356DEA76-E590-44BC-85D4-110772B958D0}" srcOrd="1" destOrd="0" presId="urn:microsoft.com/office/officeart/2008/layout/BendingPictureCaptionList"/>
    <dgm:cxn modelId="{757B70BA-2B9D-4C83-820D-C27E3E5941D5}" type="presParOf" srcId="{47F43DB7-095E-452A-AD66-68120BEDEBEA}" destId="{332B5DE4-F06E-4CB4-A5B1-828A1B761181}" srcOrd="1" destOrd="0" presId="urn:microsoft.com/office/officeart/2008/layout/BendingPictureCaptionList"/>
    <dgm:cxn modelId="{30BC6E98-3B97-4E70-8747-2FC9BA574E14}" type="presParOf" srcId="{47F43DB7-095E-452A-AD66-68120BEDEBEA}" destId="{6F2D35FE-64DC-48D6-B865-A1FE24D557F9}" srcOrd="2" destOrd="0" presId="urn:microsoft.com/office/officeart/2008/layout/BendingPictureCaptionList"/>
    <dgm:cxn modelId="{37A9806F-0920-4104-A062-685979AEF99A}" type="presParOf" srcId="{6F2D35FE-64DC-48D6-B865-A1FE24D557F9}" destId="{831741CE-06F3-4C0A-A303-966F717B46B9}" srcOrd="0" destOrd="0" presId="urn:microsoft.com/office/officeart/2008/layout/BendingPictureCaptionList"/>
    <dgm:cxn modelId="{743031A5-C1C1-416A-AC6C-5D072CF031BD}" type="presParOf" srcId="{6F2D35FE-64DC-48D6-B865-A1FE24D557F9}" destId="{EECF64CD-25C6-4733-B7BC-DCD6FA4E72BB}" srcOrd="1" destOrd="0" presId="urn:microsoft.com/office/officeart/2008/layout/BendingPictureCaptionList"/>
    <dgm:cxn modelId="{AD8D7AC3-2BF4-4816-975A-7D0C7FBAAA88}" type="presParOf" srcId="{47F43DB7-095E-452A-AD66-68120BEDEBEA}" destId="{B4A0EA33-9E26-4244-BE44-7C128804892E}" srcOrd="3" destOrd="0" presId="urn:microsoft.com/office/officeart/2008/layout/BendingPictureCaptionList"/>
    <dgm:cxn modelId="{BFBE7F14-BCFA-4B2A-8E98-8F8979E0505D}" type="presParOf" srcId="{47F43DB7-095E-452A-AD66-68120BEDEBEA}" destId="{02E3F02E-5BD1-4305-9FBB-18CA0591B57F}" srcOrd="4" destOrd="0" presId="urn:microsoft.com/office/officeart/2008/layout/BendingPictureCaptionList"/>
    <dgm:cxn modelId="{08874781-F1D7-43BD-8E22-EFF00912855D}" type="presParOf" srcId="{02E3F02E-5BD1-4305-9FBB-18CA0591B57F}" destId="{7B837E7A-DC93-4E3A-912F-B26BA0D9826F}" srcOrd="0" destOrd="0" presId="urn:microsoft.com/office/officeart/2008/layout/BendingPictureCaptionList"/>
    <dgm:cxn modelId="{669B9C4C-C5D5-4E7C-AE93-CF16116E3267}" type="presParOf" srcId="{02E3F02E-5BD1-4305-9FBB-18CA0591B57F}" destId="{031CE8D2-8D23-4226-9670-63E1CB2ADF32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2997EC-A7BB-48E5-BF50-6E798465DE02}">
      <dsp:nvSpPr>
        <dsp:cNvPr id="0" name=""/>
        <dsp:cNvSpPr/>
      </dsp:nvSpPr>
      <dsp:spPr>
        <a:xfrm>
          <a:off x="2585720" y="0"/>
          <a:ext cx="1292860" cy="868097"/>
        </a:xfrm>
        <a:prstGeom prst="trapezoid">
          <a:avLst>
            <a:gd name="adj" fmla="val 74465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b="1" kern="1200" noProof="0" dirty="0"/>
            <a:t>Enlightenment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200" kern="1200" noProof="0" dirty="0"/>
            <a:t>Clarity of perception</a:t>
          </a:r>
        </a:p>
      </dsp:txBody>
      <dsp:txXfrm>
        <a:off x="2585720" y="0"/>
        <a:ext cx="1292860" cy="868097"/>
      </dsp:txXfrm>
    </dsp:sp>
    <dsp:sp modelId="{1A3BC1C8-9832-463A-8AE7-19AE5A75B07C}">
      <dsp:nvSpPr>
        <dsp:cNvPr id="0" name=""/>
        <dsp:cNvSpPr/>
      </dsp:nvSpPr>
      <dsp:spPr>
        <a:xfrm>
          <a:off x="1939290" y="868097"/>
          <a:ext cx="2585720" cy="868097"/>
        </a:xfrm>
        <a:prstGeom prst="trapezoid">
          <a:avLst>
            <a:gd name="adj" fmla="val 74465"/>
          </a:avLst>
        </a:prstGeom>
        <a:solidFill>
          <a:schemeClr val="accent1">
            <a:shade val="80000"/>
            <a:hueOff val="87321"/>
            <a:satOff val="-1564"/>
            <a:lumOff val="66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1" kern="1200" noProof="0" dirty="0"/>
            <a:t>Wisdom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noProof="0" dirty="0"/>
            <a:t>Applied knowledge</a:t>
          </a:r>
        </a:p>
      </dsp:txBody>
      <dsp:txXfrm>
        <a:off x="2391791" y="868097"/>
        <a:ext cx="1680718" cy="868097"/>
      </dsp:txXfrm>
    </dsp:sp>
    <dsp:sp modelId="{64EBD928-1BCB-46D6-BA7C-464AB593C279}">
      <dsp:nvSpPr>
        <dsp:cNvPr id="0" name=""/>
        <dsp:cNvSpPr/>
      </dsp:nvSpPr>
      <dsp:spPr>
        <a:xfrm>
          <a:off x="1292859" y="1736195"/>
          <a:ext cx="3878580" cy="868097"/>
        </a:xfrm>
        <a:prstGeom prst="trapezoid">
          <a:avLst>
            <a:gd name="adj" fmla="val 74465"/>
          </a:avLst>
        </a:prstGeom>
        <a:solidFill>
          <a:schemeClr val="accent1">
            <a:shade val="80000"/>
            <a:hueOff val="174641"/>
            <a:satOff val="-3128"/>
            <a:lumOff val="1329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1" kern="1200" noProof="0" dirty="0"/>
            <a:t>Knowledge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noProof="0" dirty="0"/>
            <a:t>Organised information</a:t>
          </a:r>
        </a:p>
      </dsp:txBody>
      <dsp:txXfrm>
        <a:off x="1971611" y="1736195"/>
        <a:ext cx="2521077" cy="868097"/>
      </dsp:txXfrm>
    </dsp:sp>
    <dsp:sp modelId="{77407023-02CA-491E-972A-9C5909285428}">
      <dsp:nvSpPr>
        <dsp:cNvPr id="0" name=""/>
        <dsp:cNvSpPr/>
      </dsp:nvSpPr>
      <dsp:spPr>
        <a:xfrm>
          <a:off x="646429" y="2604293"/>
          <a:ext cx="5171440" cy="868097"/>
        </a:xfrm>
        <a:prstGeom prst="trapezoid">
          <a:avLst>
            <a:gd name="adj" fmla="val 74465"/>
          </a:avLst>
        </a:prstGeom>
        <a:solidFill>
          <a:schemeClr val="accent1">
            <a:shade val="80000"/>
            <a:hueOff val="261962"/>
            <a:satOff val="-4692"/>
            <a:lumOff val="1993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1" kern="1200" noProof="0" dirty="0"/>
            <a:t>Information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0" kern="1200" noProof="0" dirty="0"/>
            <a:t>Meaningful Data</a:t>
          </a:r>
        </a:p>
      </dsp:txBody>
      <dsp:txXfrm>
        <a:off x="1551431" y="2604293"/>
        <a:ext cx="3361436" cy="868097"/>
      </dsp:txXfrm>
    </dsp:sp>
    <dsp:sp modelId="{380E1425-321A-49A3-B89F-2ED2587B4C0A}">
      <dsp:nvSpPr>
        <dsp:cNvPr id="0" name=""/>
        <dsp:cNvSpPr/>
      </dsp:nvSpPr>
      <dsp:spPr>
        <a:xfrm>
          <a:off x="0" y="3472391"/>
          <a:ext cx="6464300" cy="868097"/>
        </a:xfrm>
        <a:prstGeom prst="trapezoid">
          <a:avLst>
            <a:gd name="adj" fmla="val 74465"/>
          </a:avLst>
        </a:prstGeom>
        <a:solidFill>
          <a:schemeClr val="accent1">
            <a:shade val="80000"/>
            <a:hueOff val="349283"/>
            <a:satOff val="-6256"/>
            <a:lumOff val="2658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b="1" kern="1200" noProof="0" dirty="0"/>
            <a:t>Data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1400" kern="1200" noProof="0" dirty="0"/>
            <a:t>Facts</a:t>
          </a:r>
        </a:p>
      </dsp:txBody>
      <dsp:txXfrm>
        <a:off x="1131252" y="3472391"/>
        <a:ext cx="4201795" cy="8680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C4E28-296A-4A87-BC2A-EE2CF493FBDF}">
      <dsp:nvSpPr>
        <dsp:cNvPr id="0" name=""/>
        <dsp:cNvSpPr/>
      </dsp:nvSpPr>
      <dsp:spPr>
        <a:xfrm>
          <a:off x="37380" y="1575"/>
          <a:ext cx="3714732" cy="297178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6DEA76-E590-44BC-85D4-110772B958D0}">
      <dsp:nvSpPr>
        <dsp:cNvPr id="0" name=""/>
        <dsp:cNvSpPr/>
      </dsp:nvSpPr>
      <dsp:spPr>
        <a:xfrm>
          <a:off x="371706" y="2676182"/>
          <a:ext cx="3306111" cy="1040125"/>
        </a:xfrm>
        <a:prstGeom prst="wedgeRectCallout">
          <a:avLst>
            <a:gd name="adj1" fmla="val 20250"/>
            <a:gd name="adj2" fmla="val -60700"/>
          </a:avLst>
        </a:prstGeom>
        <a:solidFill>
          <a:srgbClr val="1EAD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Jannes</a:t>
          </a:r>
        </a:p>
      </dsp:txBody>
      <dsp:txXfrm>
        <a:off x="371706" y="2676182"/>
        <a:ext cx="3306111" cy="1040125"/>
      </dsp:txXfrm>
    </dsp:sp>
    <dsp:sp modelId="{831741CE-06F3-4C0A-A303-966F717B46B9}">
      <dsp:nvSpPr>
        <dsp:cNvPr id="0" name=""/>
        <dsp:cNvSpPr/>
      </dsp:nvSpPr>
      <dsp:spPr>
        <a:xfrm>
          <a:off x="4123586" y="1575"/>
          <a:ext cx="3714732" cy="2971786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CF64CD-25C6-4733-B7BC-DCD6FA4E72BB}">
      <dsp:nvSpPr>
        <dsp:cNvPr id="0" name=""/>
        <dsp:cNvSpPr/>
      </dsp:nvSpPr>
      <dsp:spPr>
        <a:xfrm>
          <a:off x="4457912" y="2676182"/>
          <a:ext cx="3306111" cy="1040125"/>
        </a:xfrm>
        <a:prstGeom prst="wedgeRectCallout">
          <a:avLst>
            <a:gd name="adj1" fmla="val 20250"/>
            <a:gd name="adj2" fmla="val -60700"/>
          </a:avLst>
        </a:prstGeom>
        <a:solidFill>
          <a:srgbClr val="52B1CE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 err="1"/>
            <a:t>Marijn</a:t>
          </a:r>
          <a:endParaRPr lang="es-ES" sz="4800" kern="1200" dirty="0"/>
        </a:p>
      </dsp:txBody>
      <dsp:txXfrm>
        <a:off x="4457912" y="2676182"/>
        <a:ext cx="3306111" cy="1040125"/>
      </dsp:txXfrm>
    </dsp:sp>
    <dsp:sp modelId="{7B837E7A-DC93-4E3A-912F-B26BA0D9826F}">
      <dsp:nvSpPr>
        <dsp:cNvPr id="0" name=""/>
        <dsp:cNvSpPr/>
      </dsp:nvSpPr>
      <dsp:spPr>
        <a:xfrm>
          <a:off x="8209792" y="1575"/>
          <a:ext cx="3714732" cy="297178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1CE8D2-8D23-4226-9670-63E1CB2ADF32}">
      <dsp:nvSpPr>
        <dsp:cNvPr id="0" name=""/>
        <dsp:cNvSpPr/>
      </dsp:nvSpPr>
      <dsp:spPr>
        <a:xfrm>
          <a:off x="8544118" y="2676182"/>
          <a:ext cx="3306111" cy="1040125"/>
        </a:xfrm>
        <a:prstGeom prst="wedgeRectCallout">
          <a:avLst>
            <a:gd name="adj1" fmla="val 20250"/>
            <a:gd name="adj2" fmla="val -60700"/>
          </a:avLst>
        </a:prstGeom>
        <a:solidFill>
          <a:srgbClr val="1EAD7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4800" kern="1200" dirty="0"/>
            <a:t>Arantza</a:t>
          </a:r>
        </a:p>
      </dsp:txBody>
      <dsp:txXfrm>
        <a:off x="8544118" y="2676182"/>
        <a:ext cx="3306111" cy="1040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C62E3-EEAA-40EC-9459-016BF0BD8B17}" type="datetimeFigureOut">
              <a:rPr lang="es-ES" smtClean="0"/>
              <a:t>08/11/2022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BCF266-9D6E-4D41-A84F-52CCBAC0119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1291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EEB3919-B5E3-46EF-B822-B361360621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747" y="67552"/>
            <a:ext cx="3081970" cy="3081970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A3CE7007-387A-4F77-BB78-CC7E0669560C}"/>
              </a:ext>
            </a:extLst>
          </p:cNvPr>
          <p:cNvSpPr/>
          <p:nvPr userDrawn="1"/>
        </p:nvSpPr>
        <p:spPr>
          <a:xfrm rot="16200000">
            <a:off x="1184809" y="-1287388"/>
            <a:ext cx="6969959" cy="9477229"/>
          </a:xfrm>
          <a:prstGeom prst="wedgeRectCallout">
            <a:avLst>
              <a:gd name="adj1" fmla="val -21838"/>
              <a:gd name="adj2" fmla="val 58311"/>
            </a:avLst>
          </a:prstGeom>
          <a:solidFill>
            <a:srgbClr val="52B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 descr="Une image contenant transport&#10;&#10;Description générée avec un niveau de confiance élevé">
            <a:extLst>
              <a:ext uri="{FF2B5EF4-FFF2-40B4-BE49-F238E27FC236}">
                <a16:creationId xmlns:a16="http://schemas.microsoft.com/office/drawing/2014/main" id="{AF1F8C5B-A5E9-4126-9FAC-5BA9C0AAD3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49" y="6146788"/>
            <a:ext cx="773932" cy="51582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A8C1DE-4E8B-4C13-9E06-8EFB965904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912" y="850041"/>
            <a:ext cx="8259097" cy="8491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7A4A2BF-7011-47CD-A7EB-5C909B0C549E}"/>
              </a:ext>
            </a:extLst>
          </p:cNvPr>
          <p:cNvSpPr txBox="1">
            <a:spLocks/>
          </p:cNvSpPr>
          <p:nvPr userDrawn="1"/>
        </p:nvSpPr>
        <p:spPr>
          <a:xfrm>
            <a:off x="693173" y="1274609"/>
            <a:ext cx="825909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B4CB1E68-2F2D-4C6D-B9F9-CA0BAAF51AAB}"/>
              </a:ext>
            </a:extLst>
          </p:cNvPr>
          <p:cNvSpPr txBox="1">
            <a:spLocks/>
          </p:cNvSpPr>
          <p:nvPr userDrawn="1"/>
        </p:nvSpPr>
        <p:spPr>
          <a:xfrm>
            <a:off x="693172" y="4257829"/>
            <a:ext cx="8259097" cy="84913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endParaRPr lang="fr-FR" sz="3600" i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31F1501-6D68-49C9-B100-42EB73C6D824}"/>
              </a:ext>
            </a:extLst>
          </p:cNvPr>
          <p:cNvSpPr/>
          <p:nvPr userDrawn="1"/>
        </p:nvSpPr>
        <p:spPr>
          <a:xfrm>
            <a:off x="1040278" y="6074434"/>
            <a:ext cx="80348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0" i="0" u="none" strike="noStrike" baseline="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This project has received funding from the Horizon 2020 programme under grant agreement </a:t>
            </a:r>
            <a:r>
              <a:rPr lang="fr-FR" sz="1200" b="0" i="0" u="none" strike="noStrike" kern="1200" baseline="0" dirty="0">
                <a:solidFill>
                  <a:schemeClr val="bg1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n°824418. </a:t>
            </a:r>
            <a:r>
              <a:rPr lang="en-US" sz="1200" b="0" kern="1200" dirty="0">
                <a:solidFill>
                  <a:schemeClr val="bg1"/>
                </a:solidFill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The content of this presentation reflects only the author’s view. The European Commission and INEA are not responsible for any use that may be made of the information it contains.</a:t>
            </a:r>
            <a:endParaRPr lang="fr-FR" sz="1200" b="0" kern="1200" dirty="0">
              <a:solidFill>
                <a:schemeClr val="bg1"/>
              </a:solidFill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lvl="0"/>
            <a:endParaRPr lang="fr-FR" sz="14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D7BAB25-5B45-4EF0-B722-D81B5F90331A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84911" y="2582970"/>
            <a:ext cx="8259097" cy="1243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  <p:sp>
        <p:nvSpPr>
          <p:cNvPr id="15" name="Espace réservé du contenu 6" title="Event, dates, name, company">
            <a:extLst>
              <a:ext uri="{FF2B5EF4-FFF2-40B4-BE49-F238E27FC236}">
                <a16:creationId xmlns:a16="http://schemas.microsoft.com/office/drawing/2014/main" id="{BE535B91-CED0-4789-B01E-657F17509B4A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84910" y="4544001"/>
            <a:ext cx="8259097" cy="672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/>
              <a:t>Event, dates, </a:t>
            </a:r>
            <a:r>
              <a:rPr lang="fr-FR" dirty="0" err="1"/>
              <a:t>name</a:t>
            </a:r>
            <a:r>
              <a:rPr lang="fr-FR" dirty="0"/>
              <a:t>, </a:t>
            </a:r>
            <a:r>
              <a:rPr lang="fr-FR" dirty="0" err="1"/>
              <a:t>company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43682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221B98C1-8D82-40FC-8709-18651BCD26A8}"/>
              </a:ext>
            </a:extLst>
          </p:cNvPr>
          <p:cNvSpPr/>
          <p:nvPr userDrawn="1"/>
        </p:nvSpPr>
        <p:spPr>
          <a:xfrm rot="16200000">
            <a:off x="-3131544" y="3131543"/>
            <a:ext cx="6858001" cy="594911"/>
          </a:xfrm>
          <a:prstGeom prst="wedgeRectCallout">
            <a:avLst>
              <a:gd name="adj1" fmla="val -21420"/>
              <a:gd name="adj2" fmla="val 167696"/>
            </a:avLst>
          </a:prstGeom>
          <a:solidFill>
            <a:srgbClr val="52B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5810EDE-5541-4542-B840-7438D9215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859" y="362449"/>
            <a:ext cx="9936031" cy="8491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du contenu 6">
            <a:extLst>
              <a:ext uri="{FF2B5EF4-FFF2-40B4-BE49-F238E27FC236}">
                <a16:creationId xmlns:a16="http://schemas.microsoft.com/office/drawing/2014/main" id="{F80CEE7C-28AC-43A2-8535-B1FBBFAEC8A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34859" y="1616204"/>
            <a:ext cx="9936031" cy="124320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52B1CE"/>
              </a:buClr>
              <a:buFont typeface="Wingdings 3" panose="05040102010807070707" pitchFamily="18" charset="2"/>
              <a:buChar char=""/>
              <a:defRPr sz="32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4ABEC39-0F4F-44E8-A9A2-FC30256CB0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3" y="5140997"/>
            <a:ext cx="1859571" cy="18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57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221B98C1-8D82-40FC-8709-18651BCD26A8}"/>
              </a:ext>
            </a:extLst>
          </p:cNvPr>
          <p:cNvSpPr/>
          <p:nvPr userDrawn="1"/>
        </p:nvSpPr>
        <p:spPr>
          <a:xfrm rot="16200000">
            <a:off x="-3131545" y="3131544"/>
            <a:ext cx="6858001" cy="594911"/>
          </a:xfrm>
          <a:prstGeom prst="wedgeRectCallout">
            <a:avLst>
              <a:gd name="adj1" fmla="val -21420"/>
              <a:gd name="adj2" fmla="val 167696"/>
            </a:avLst>
          </a:prstGeom>
          <a:solidFill>
            <a:srgbClr val="72D3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highlight>
                <a:srgbClr val="72D3AE"/>
              </a:highlight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5810EDE-5541-4542-B840-7438D9215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859" y="362449"/>
            <a:ext cx="9936031" cy="8491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du contenu 6">
            <a:extLst>
              <a:ext uri="{FF2B5EF4-FFF2-40B4-BE49-F238E27FC236}">
                <a16:creationId xmlns:a16="http://schemas.microsoft.com/office/drawing/2014/main" id="{F80CEE7C-28AC-43A2-8535-B1FBBFAEC8A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34859" y="1616204"/>
            <a:ext cx="9936031" cy="124320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72D3AE"/>
              </a:buClr>
              <a:buFont typeface="Wingdings 3" panose="05040102010807070707" pitchFamily="18" charset="2"/>
              <a:buChar char=""/>
              <a:defRPr sz="32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566134-29DF-4696-98B9-9A54F07835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3" y="5140997"/>
            <a:ext cx="1859571" cy="18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919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ulle narrative : rectangle 4">
            <a:extLst>
              <a:ext uri="{FF2B5EF4-FFF2-40B4-BE49-F238E27FC236}">
                <a16:creationId xmlns:a16="http://schemas.microsoft.com/office/drawing/2014/main" id="{221B98C1-8D82-40FC-8709-18651BCD26A8}"/>
              </a:ext>
            </a:extLst>
          </p:cNvPr>
          <p:cNvSpPr/>
          <p:nvPr userDrawn="1"/>
        </p:nvSpPr>
        <p:spPr>
          <a:xfrm rot="16200000">
            <a:off x="-3131544" y="3131543"/>
            <a:ext cx="6858001" cy="594911"/>
          </a:xfrm>
          <a:prstGeom prst="wedgeRectCallout">
            <a:avLst>
              <a:gd name="adj1" fmla="val -21420"/>
              <a:gd name="adj2" fmla="val 167696"/>
            </a:avLst>
          </a:prstGeom>
          <a:solidFill>
            <a:srgbClr val="1EAD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B5810EDE-5541-4542-B840-7438D9215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4859" y="362449"/>
            <a:ext cx="9936031" cy="8491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du contenu 6">
            <a:extLst>
              <a:ext uri="{FF2B5EF4-FFF2-40B4-BE49-F238E27FC236}">
                <a16:creationId xmlns:a16="http://schemas.microsoft.com/office/drawing/2014/main" id="{F80CEE7C-28AC-43A2-8535-B1FBBFAEC8A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34859" y="1616204"/>
            <a:ext cx="9936031" cy="124320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1EAD79"/>
              </a:buClr>
              <a:buFont typeface="Wingdings 3" panose="05040102010807070707" pitchFamily="18" charset="2"/>
              <a:buChar char=""/>
              <a:defRPr sz="32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828AA05-639F-49E5-89C7-DC6A2C448F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223" y="5140997"/>
            <a:ext cx="1859571" cy="18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3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B5810EDE-5541-4542-B840-7438D9215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0592" y="421442"/>
            <a:ext cx="10762814" cy="849134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4" name="Espace réservé du contenu 6">
            <a:extLst>
              <a:ext uri="{FF2B5EF4-FFF2-40B4-BE49-F238E27FC236}">
                <a16:creationId xmlns:a16="http://schemas.microsoft.com/office/drawing/2014/main" id="{F80CEE7C-28AC-43A2-8535-B1FBBFAEC8A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60591" y="1635868"/>
            <a:ext cx="10762814" cy="1243204"/>
          </a:xfrm>
          <a:prstGeom prst="rect">
            <a:avLst/>
          </a:prstGeom>
        </p:spPr>
        <p:txBody>
          <a:bodyPr/>
          <a:lstStyle>
            <a:lvl1pPr marL="457200" indent="-457200">
              <a:buClr>
                <a:srgbClr val="72D3AE"/>
              </a:buClr>
              <a:buFont typeface="Wingdings 3" panose="05040102010807070707" pitchFamily="18" charset="2"/>
              <a:buChar char=""/>
              <a:defRPr sz="3200">
                <a:solidFill>
                  <a:srgbClr val="625D5C"/>
                </a:solidFill>
                <a:latin typeface="Bahnschrift" panose="020B0502040204020203" pitchFamily="34" charset="0"/>
              </a:defRPr>
            </a:lvl1pPr>
          </a:lstStyle>
          <a:p>
            <a:pPr lvl="0"/>
            <a:r>
              <a:rPr lang="fr-FR" dirty="0" err="1"/>
              <a:t>Subtitle</a:t>
            </a:r>
            <a:endParaRPr lang="fr-FR" dirty="0"/>
          </a:p>
        </p:txBody>
      </p:sp>
      <p:pic>
        <p:nvPicPr>
          <p:cNvPr id="6" name="Image 5" descr="Une image contenant transport&#10;&#10;Description générée avec un niveau de confiance élevé">
            <a:extLst>
              <a:ext uri="{FF2B5EF4-FFF2-40B4-BE49-F238E27FC236}">
                <a16:creationId xmlns:a16="http://schemas.microsoft.com/office/drawing/2014/main" id="{895D3923-EE59-4064-9037-9D0B3B645E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626" y="6074434"/>
            <a:ext cx="773932" cy="5158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E392135-2E3A-498C-9BB5-F97C7DC1D653}"/>
              </a:ext>
            </a:extLst>
          </p:cNvPr>
          <p:cNvSpPr/>
          <p:nvPr userDrawn="1"/>
        </p:nvSpPr>
        <p:spPr>
          <a:xfrm>
            <a:off x="1278194" y="6004157"/>
            <a:ext cx="933763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0" i="0" u="none" strike="noStrike" baseline="0" dirty="0">
                <a:solidFill>
                  <a:srgbClr val="625D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This project has received funding from the Horizon 2020 programme under grant agreement </a:t>
            </a:r>
            <a:r>
              <a:rPr lang="fr-FR" sz="1200" b="0" i="0" u="none" strike="noStrike" kern="1200" baseline="0" dirty="0">
                <a:solidFill>
                  <a:srgbClr val="625D5C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n°824418. </a:t>
            </a:r>
            <a:r>
              <a:rPr lang="en-US" sz="1200" b="0" kern="1200" dirty="0">
                <a:solidFill>
                  <a:srgbClr val="625D5C"/>
                </a:solidFill>
                <a:effectLst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The content of this presentation reflects only the author’s view. The European Commission and INEA are not responsible for any use that may be made of the information it contains.</a:t>
            </a:r>
            <a:endParaRPr lang="fr-FR" sz="1200" b="0" kern="1200" dirty="0">
              <a:solidFill>
                <a:srgbClr val="625D5C"/>
              </a:solidFill>
              <a:effectLst/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  <a:p>
            <a:pPr lvl="0"/>
            <a:endParaRPr lang="fr-FR" sz="1400" dirty="0">
              <a:solidFill>
                <a:schemeClr val="bg1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4D888D8-B1BD-4D22-8EB8-316F6DC89C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823" y="5358580"/>
            <a:ext cx="1507351" cy="150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994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0EEB3919-B5E3-46EF-B822-B361360621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987" y="3311215"/>
            <a:ext cx="3421626" cy="3421626"/>
          </a:xfrm>
          <a:prstGeom prst="rect">
            <a:avLst/>
          </a:prstGeom>
        </p:spPr>
      </p:pic>
      <p:sp>
        <p:nvSpPr>
          <p:cNvPr id="10" name="Bulle narrative : rectangle 9">
            <a:extLst>
              <a:ext uri="{FF2B5EF4-FFF2-40B4-BE49-F238E27FC236}">
                <a16:creationId xmlns:a16="http://schemas.microsoft.com/office/drawing/2014/main" id="{A3CE7007-387A-4F77-BB78-CC7E0669560C}"/>
              </a:ext>
            </a:extLst>
          </p:cNvPr>
          <p:cNvSpPr/>
          <p:nvPr userDrawn="1"/>
        </p:nvSpPr>
        <p:spPr>
          <a:xfrm>
            <a:off x="-103239" y="-106392"/>
            <a:ext cx="12413226" cy="2625214"/>
          </a:xfrm>
          <a:prstGeom prst="wedgeRectCallout">
            <a:avLst>
              <a:gd name="adj1" fmla="val -20966"/>
              <a:gd name="adj2" fmla="val 78017"/>
            </a:avLst>
          </a:prstGeom>
          <a:solidFill>
            <a:srgbClr val="52B1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27A4A2BF-7011-47CD-A7EB-5C909B0C549E}"/>
              </a:ext>
            </a:extLst>
          </p:cNvPr>
          <p:cNvSpPr txBox="1">
            <a:spLocks/>
          </p:cNvSpPr>
          <p:nvPr userDrawn="1"/>
        </p:nvSpPr>
        <p:spPr>
          <a:xfrm>
            <a:off x="693173" y="1274609"/>
            <a:ext cx="8259097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endParaRPr lang="fr-FR" dirty="0"/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9F29C5EB-EF85-4AA1-AF4E-C248DA9F9ED4}"/>
              </a:ext>
            </a:extLst>
          </p:cNvPr>
          <p:cNvSpPr txBox="1">
            <a:spLocks/>
          </p:cNvSpPr>
          <p:nvPr userDrawn="1"/>
        </p:nvSpPr>
        <p:spPr>
          <a:xfrm>
            <a:off x="565355" y="1401517"/>
            <a:ext cx="10368116" cy="8491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kern="12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sz="5400" dirty="0" err="1"/>
              <a:t>Get</a:t>
            </a:r>
            <a:r>
              <a:rPr lang="fr-FR" sz="5400" dirty="0"/>
              <a:t> in </a:t>
            </a:r>
            <a:r>
              <a:rPr lang="fr-FR" sz="5400" dirty="0" err="1"/>
              <a:t>touch</a:t>
            </a:r>
            <a:r>
              <a:rPr lang="fr-FR" sz="5400" dirty="0"/>
              <a:t> for more information!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31E0B990-F277-498C-9188-D803F5668BFF}"/>
              </a:ext>
            </a:extLst>
          </p:cNvPr>
          <p:cNvSpPr txBox="1">
            <a:spLocks/>
          </p:cNvSpPr>
          <p:nvPr userDrawn="1"/>
        </p:nvSpPr>
        <p:spPr>
          <a:xfrm>
            <a:off x="558205" y="187636"/>
            <a:ext cx="5589190" cy="8491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7200" b="0" kern="120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sz="7200" dirty="0" err="1"/>
              <a:t>Thank</a:t>
            </a:r>
            <a:r>
              <a:rPr lang="fr-FR" sz="7200" dirty="0"/>
              <a:t> </a:t>
            </a:r>
            <a:r>
              <a:rPr lang="fr-FR" sz="7200" dirty="0" err="1"/>
              <a:t>you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3145977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337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5" r:id="rId3"/>
    <p:sldLayoutId id="2147483826" r:id="rId4"/>
    <p:sldLayoutId id="2147483824" r:id="rId5"/>
    <p:sldLayoutId id="214748382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BD323C-4910-4215-8B1B-5225324DC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Capacity building for an effective energy transition and climate neutrality in 8 European municipalities</a:t>
            </a:r>
            <a:br>
              <a:rPr lang="fr-FR" dirty="0"/>
            </a:br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EE611A-DEC9-4A28-807D-7F4F765213E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84912" y="3985737"/>
            <a:ext cx="8259097" cy="1116419"/>
          </a:xfrm>
        </p:spPr>
        <p:txBody>
          <a:bodyPr/>
          <a:lstStyle/>
          <a:p>
            <a:r>
              <a:rPr lang="en-US" dirty="0"/>
              <a:t>Arantza López, </a:t>
            </a:r>
            <a:r>
              <a:rPr lang="en-US" dirty="0" err="1"/>
              <a:t>Tecnalia</a:t>
            </a:r>
            <a:endParaRPr lang="en-US" dirty="0"/>
          </a:p>
          <a:p>
            <a:r>
              <a:rPr lang="en-US" sz="2000" dirty="0"/>
              <a:t>Urban Transitions 2022</a:t>
            </a:r>
          </a:p>
          <a:p>
            <a:r>
              <a:rPr lang="en-US" sz="2000" dirty="0"/>
              <a:t>Session 14: Energy and transport</a:t>
            </a:r>
            <a:endParaRPr lang="es-ES" sz="2000" dirty="0"/>
          </a:p>
          <a:p>
            <a:r>
              <a:rPr lang="es-ES" sz="2000" dirty="0"/>
              <a:t>08/11/2022 16:45-17:00 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239041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0563D06-5BB2-4CD6-93C4-9FBB3DE38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656" y="0"/>
            <a:ext cx="8416636" cy="6858000"/>
          </a:xfrm>
          <a:prstGeom prst="rect">
            <a:avLst/>
          </a:prstGeom>
        </p:spPr>
      </p:pic>
      <p:sp>
        <p:nvSpPr>
          <p:cNvPr id="6" name="Marcador de contenido 2">
            <a:extLst>
              <a:ext uri="{FF2B5EF4-FFF2-40B4-BE49-F238E27FC236}">
                <a16:creationId xmlns:a16="http://schemas.microsoft.com/office/drawing/2014/main" id="{FCFC22C3-F145-4F35-B50E-7B01458C36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50338" y="563580"/>
            <a:ext cx="9936031" cy="1243204"/>
          </a:xfrm>
        </p:spPr>
        <p:txBody>
          <a:bodyPr/>
          <a:lstStyle/>
          <a:p>
            <a:r>
              <a:rPr lang="en-GB" sz="1800"/>
              <a:t>Oulu, Finland</a:t>
            </a:r>
          </a:p>
          <a:p>
            <a:r>
              <a:rPr lang="en-GB" sz="1800"/>
              <a:t>Groningen, The Netherlands</a:t>
            </a:r>
          </a:p>
          <a:p>
            <a:r>
              <a:rPr lang="en-GB" sz="1800"/>
              <a:t>Lublin, Poland</a:t>
            </a:r>
          </a:p>
          <a:p>
            <a:r>
              <a:rPr lang="en-GB" sz="1800"/>
              <a:t>Trencin, Slovakia </a:t>
            </a:r>
          </a:p>
          <a:p>
            <a:r>
              <a:rPr lang="en-GB" sz="1800"/>
              <a:t>Vidin, Bulgaria</a:t>
            </a:r>
          </a:p>
          <a:p>
            <a:r>
              <a:rPr lang="en-GB" sz="1800"/>
              <a:t>Bassano, Italy</a:t>
            </a:r>
          </a:p>
          <a:p>
            <a:r>
              <a:rPr lang="en-GB" sz="1800"/>
              <a:t>Kadikoy, Istambul</a:t>
            </a:r>
          </a:p>
          <a:p>
            <a:r>
              <a:rPr lang="en-GB" sz="1800"/>
              <a:t>León, Spain</a:t>
            </a:r>
          </a:p>
        </p:txBody>
      </p:sp>
    </p:spTree>
    <p:extLst>
      <p:ext uri="{BB962C8B-B14F-4D97-AF65-F5344CB8AC3E}">
        <p14:creationId xmlns:p14="http://schemas.microsoft.com/office/powerpoint/2010/main" val="186880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603781-8F99-4B6A-993F-D0D025A0A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PED concept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8F2D78-0584-4D73-9299-FFC84253619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404825" y="4933370"/>
            <a:ext cx="9936031" cy="1243204"/>
          </a:xfrm>
        </p:spPr>
        <p:txBody>
          <a:bodyPr/>
          <a:lstStyle/>
          <a:p>
            <a:r>
              <a:rPr lang="en-US" dirty="0">
                <a:latin typeface="Source Sans Pro" panose="020B0503030403020204" pitchFamily="34" charset="0"/>
              </a:rPr>
              <a:t>A</a:t>
            </a:r>
            <a:r>
              <a:rPr lang="en-US" b="0" i="0" dirty="0">
                <a:solidFill>
                  <a:srgbClr val="625D5C"/>
                </a:solidFill>
                <a:effectLst/>
                <a:latin typeface="Source Sans Pro" panose="020B0503030403020204" pitchFamily="34" charset="0"/>
              </a:rPr>
              <a:t> district with annual net zero energy import and net zero carbon emissions, working towards an </a:t>
            </a:r>
            <a:r>
              <a:rPr lang="en-US" b="1" i="0" dirty="0">
                <a:solidFill>
                  <a:srgbClr val="625D5C"/>
                </a:solidFill>
                <a:effectLst/>
                <a:latin typeface="Source Sans Pro" panose="020B0503030403020204" pitchFamily="34" charset="0"/>
              </a:rPr>
              <a:t>annual local surplus production of renewable energy</a:t>
            </a:r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AEE8B5F-045E-4CB6-8B63-94180065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84" y="1296647"/>
            <a:ext cx="12192000" cy="312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43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E43234-C66A-4727-880C-4210F1E8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Energy Transition towards City Vision 2050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2397B0-7FE6-4DE4-A47F-A1391A488BE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34859" y="2307327"/>
            <a:ext cx="9936031" cy="1243204"/>
          </a:xfrm>
        </p:spPr>
        <p:txBody>
          <a:bodyPr/>
          <a:lstStyle/>
          <a:p>
            <a:r>
              <a:rPr lang="en-GB" dirty="0"/>
              <a:t>Long term vision for a successful PED implementation</a:t>
            </a:r>
          </a:p>
          <a:p>
            <a:r>
              <a:rPr lang="en-US" dirty="0"/>
              <a:t>Energy plans for energy transition designed within a 2030 horizon (mid-term strategy)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43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5CC5E3F7-339B-45FE-A1A4-C3672E838E9B}"/>
              </a:ext>
            </a:extLst>
          </p:cNvPr>
          <p:cNvCxnSpPr>
            <a:cxnSpLocks/>
          </p:cNvCxnSpPr>
          <p:nvPr/>
        </p:nvCxnSpPr>
        <p:spPr>
          <a:xfrm>
            <a:off x="1766451" y="2320270"/>
            <a:ext cx="4466967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4628475E-E412-415D-AD70-F65E60868DAB}"/>
              </a:ext>
            </a:extLst>
          </p:cNvPr>
          <p:cNvCxnSpPr>
            <a:cxnSpLocks/>
          </p:cNvCxnSpPr>
          <p:nvPr/>
        </p:nvCxnSpPr>
        <p:spPr>
          <a:xfrm>
            <a:off x="1787017" y="3201621"/>
            <a:ext cx="4466967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D59D2FCA-D8B8-4FA0-8605-3834CA5A4C83}"/>
              </a:ext>
            </a:extLst>
          </p:cNvPr>
          <p:cNvCxnSpPr>
            <a:cxnSpLocks/>
          </p:cNvCxnSpPr>
          <p:nvPr/>
        </p:nvCxnSpPr>
        <p:spPr>
          <a:xfrm>
            <a:off x="1787016" y="4062872"/>
            <a:ext cx="4466967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C7FBC4EB-C8D6-4242-BC65-1F8653696363}"/>
              </a:ext>
            </a:extLst>
          </p:cNvPr>
          <p:cNvCxnSpPr>
            <a:cxnSpLocks/>
          </p:cNvCxnSpPr>
          <p:nvPr/>
        </p:nvCxnSpPr>
        <p:spPr>
          <a:xfrm>
            <a:off x="1787016" y="5781913"/>
            <a:ext cx="4466967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B356D744-9EE8-488E-9C6A-3B81E87024F5}"/>
              </a:ext>
            </a:extLst>
          </p:cNvPr>
          <p:cNvCxnSpPr>
            <a:cxnSpLocks/>
          </p:cNvCxnSpPr>
          <p:nvPr/>
        </p:nvCxnSpPr>
        <p:spPr>
          <a:xfrm>
            <a:off x="1787016" y="4947889"/>
            <a:ext cx="4466967" cy="0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ysDot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3EA1AAC9-390E-4BA2-925F-409BAB840E98}"/>
              </a:ext>
            </a:extLst>
          </p:cNvPr>
          <p:cNvSpPr txBox="1">
            <a:spLocks/>
          </p:cNvSpPr>
          <p:nvPr/>
        </p:nvSpPr>
        <p:spPr>
          <a:xfrm>
            <a:off x="1442750" y="595066"/>
            <a:ext cx="3119725" cy="6178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Trebuchet MS" charset="0"/>
                <a:ea typeface="Trebuchet MS" charset="0"/>
                <a:cs typeface="Trebuchet MS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800" dirty="0">
                <a:latin typeface="Palatino Linotype" panose="02040502050505030304" pitchFamily="18" charset="0"/>
              </a:rPr>
              <a:t>Data science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10FEDD3F-7675-4559-8F00-692E0B8EDBD9}"/>
              </a:ext>
            </a:extLst>
          </p:cNvPr>
          <p:cNvSpPr/>
          <p:nvPr/>
        </p:nvSpPr>
        <p:spPr>
          <a:xfrm>
            <a:off x="6456561" y="2677920"/>
            <a:ext cx="4097141" cy="523701"/>
          </a:xfrm>
          <a:prstGeom prst="rect">
            <a:avLst/>
          </a:prstGeom>
          <a:solidFill>
            <a:srgbClr val="EFC74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latin typeface="Palatino Linotype" panose="02040502050505030304" pitchFamily="18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86EBCC3A-1FFA-4211-92F9-62FB2B4A6DC9}"/>
              </a:ext>
            </a:extLst>
          </p:cNvPr>
          <p:cNvSpPr/>
          <p:nvPr/>
        </p:nvSpPr>
        <p:spPr>
          <a:xfrm>
            <a:off x="6456561" y="3546811"/>
            <a:ext cx="4097141" cy="523701"/>
          </a:xfrm>
          <a:prstGeom prst="rect">
            <a:avLst/>
          </a:prstGeom>
          <a:solidFill>
            <a:srgbClr val="F6CF5C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Palatino Linotype" panose="02040502050505030304" pitchFamily="18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E1E7A05-5ACA-4F2D-91A7-E288151BE7EF}"/>
              </a:ext>
            </a:extLst>
          </p:cNvPr>
          <p:cNvSpPr/>
          <p:nvPr/>
        </p:nvSpPr>
        <p:spPr>
          <a:xfrm>
            <a:off x="6456560" y="4424208"/>
            <a:ext cx="4097141" cy="523701"/>
          </a:xfrm>
          <a:prstGeom prst="rect">
            <a:avLst/>
          </a:prstGeom>
          <a:solidFill>
            <a:srgbClr val="FBD87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Palatino Linotype" panose="02040502050505030304" pitchFamily="18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41094E0-76CC-468D-A40B-DA89E102A352}"/>
              </a:ext>
            </a:extLst>
          </p:cNvPr>
          <p:cNvSpPr/>
          <p:nvPr/>
        </p:nvSpPr>
        <p:spPr>
          <a:xfrm>
            <a:off x="6456559" y="5296871"/>
            <a:ext cx="4097141" cy="523700"/>
          </a:xfrm>
          <a:prstGeom prst="rect">
            <a:avLst/>
          </a:prstGeom>
          <a:solidFill>
            <a:srgbClr val="FEE1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400">
              <a:latin typeface="Palatino Linotype" panose="0204050205050503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439B868-7E6C-44F1-8D72-6D76985C3DE3}"/>
              </a:ext>
            </a:extLst>
          </p:cNvPr>
          <p:cNvSpPr/>
          <p:nvPr/>
        </p:nvSpPr>
        <p:spPr>
          <a:xfrm>
            <a:off x="6456562" y="1820447"/>
            <a:ext cx="4097141" cy="523701"/>
          </a:xfrm>
          <a:prstGeom prst="rect">
            <a:avLst/>
          </a:prstGeom>
          <a:solidFill>
            <a:srgbClr val="E6BE2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>
              <a:latin typeface="Palatino Linotype" panose="02040502050505030304" pitchFamily="18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5DFFE86-8A57-41F3-8B4C-9A3A7DAA1828}"/>
              </a:ext>
            </a:extLst>
          </p:cNvPr>
          <p:cNvSpPr txBox="1"/>
          <p:nvPr/>
        </p:nvSpPr>
        <p:spPr>
          <a:xfrm>
            <a:off x="9585014" y="5289366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Raw</a:t>
            </a:r>
          </a:p>
          <a:p>
            <a:r>
              <a:rPr lang="es-ES" sz="1400" dirty="0">
                <a:solidFill>
                  <a:schemeClr val="bg1"/>
                </a:solidFill>
                <a:latin typeface="Palatino Linotype" panose="02040502050505030304" pitchFamily="18" charset="0"/>
              </a:rPr>
              <a:t>Data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967D618-0BD4-4F8C-8400-91D4D75FC7E2}"/>
              </a:ext>
            </a:extLst>
          </p:cNvPr>
          <p:cNvSpPr txBox="1"/>
          <p:nvPr/>
        </p:nvSpPr>
        <p:spPr>
          <a:xfrm>
            <a:off x="8894058" y="4432194"/>
            <a:ext cx="920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Meaning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C77DB94-9894-4435-BCCB-CACBBDF041FB}"/>
              </a:ext>
            </a:extLst>
          </p:cNvPr>
          <p:cNvSpPr txBox="1"/>
          <p:nvPr/>
        </p:nvSpPr>
        <p:spPr>
          <a:xfrm>
            <a:off x="8250191" y="3552026"/>
            <a:ext cx="2269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Context </a:t>
            </a:r>
            <a:endParaRPr lang="en-GB" sz="1400" dirty="0">
              <a:solidFill>
                <a:schemeClr val="bg1"/>
              </a:solidFill>
              <a:latin typeface="Palatino Linotype" panose="02040502050505030304" pitchFamily="18" charset="0"/>
            </a:endParaRPr>
          </a:p>
          <a:p>
            <a:r>
              <a:rPr lang="en-GB" sz="1400" dirty="0">
                <a:solidFill>
                  <a:schemeClr val="bg1"/>
                </a:solidFill>
                <a:latin typeface="Palatino Linotype" panose="02040502050505030304" pitchFamily="18" charset="0"/>
              </a:rPr>
              <a:t>Diagnosis, scenario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02FAC83-EA96-49E8-A0B6-D80F2C27F569}"/>
              </a:ext>
            </a:extLst>
          </p:cNvPr>
          <p:cNvSpPr txBox="1"/>
          <p:nvPr/>
        </p:nvSpPr>
        <p:spPr>
          <a:xfrm>
            <a:off x="7639463" y="2685906"/>
            <a:ext cx="15343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  <a:latin typeface="Palatino Linotype" panose="02040502050505030304" pitchFamily="18" charset="0"/>
              </a:rPr>
              <a:t>Applied</a:t>
            </a:r>
          </a:p>
          <a:p>
            <a:r>
              <a:rPr lang="en-GB" sz="1400" dirty="0">
                <a:solidFill>
                  <a:schemeClr val="bg1"/>
                </a:solidFill>
                <a:latin typeface="Palatino Linotype" panose="02040502050505030304" pitchFamily="18" charset="0"/>
              </a:rPr>
              <a:t>Decision-making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0860D95-3BD4-4BEA-A029-5E4345DEDFD4}"/>
              </a:ext>
            </a:extLst>
          </p:cNvPr>
          <p:cNvSpPr txBox="1"/>
          <p:nvPr/>
        </p:nvSpPr>
        <p:spPr>
          <a:xfrm>
            <a:off x="7213373" y="1849846"/>
            <a:ext cx="10935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>
                <a:solidFill>
                  <a:schemeClr val="bg1"/>
                </a:solidFill>
                <a:latin typeface="Palatino Linotype" panose="02040502050505030304" pitchFamily="18" charset="0"/>
              </a:rPr>
              <a:t>Learn</a:t>
            </a:r>
          </a:p>
          <a:p>
            <a:r>
              <a:rPr lang="en-GB" sz="1400">
                <a:solidFill>
                  <a:schemeClr val="bg1"/>
                </a:solidFill>
                <a:latin typeface="Palatino Linotype" panose="02040502050505030304" pitchFamily="18" charset="0"/>
              </a:rPr>
              <a:t>Monitoring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E7D74EB-B358-432C-A623-1D2BF8C5538B}"/>
              </a:ext>
            </a:extLst>
          </p:cNvPr>
          <p:cNvSpPr txBox="1"/>
          <p:nvPr/>
        </p:nvSpPr>
        <p:spPr>
          <a:xfrm>
            <a:off x="1775976" y="5526008"/>
            <a:ext cx="1079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Palatino Linotype" panose="02040502050505030304" pitchFamily="18" charset="0"/>
              </a:rPr>
              <a:t>Data sources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18D5112-6AF7-4FE8-BED7-1E7677E5B5ED}"/>
              </a:ext>
            </a:extLst>
          </p:cNvPr>
          <p:cNvSpPr txBox="1"/>
          <p:nvPr/>
        </p:nvSpPr>
        <p:spPr>
          <a:xfrm>
            <a:off x="1757480" y="4713768"/>
            <a:ext cx="1676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Palatino Linotype" panose="02040502050505030304" pitchFamily="18" charset="0"/>
              </a:rPr>
              <a:t>Information process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FF15F3C-D8B9-40BE-8C33-68AC22BD019D}"/>
              </a:ext>
            </a:extLst>
          </p:cNvPr>
          <p:cNvSpPr txBox="1"/>
          <p:nvPr/>
        </p:nvSpPr>
        <p:spPr>
          <a:xfrm>
            <a:off x="1730405" y="3822936"/>
            <a:ext cx="22355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>
                <a:latin typeface="Palatino Linotype" panose="02040502050505030304" pitchFamily="18" charset="0"/>
              </a:rPr>
              <a:t>Performance management</a:t>
            </a:r>
            <a:endParaRPr lang="en-GB" sz="1200" dirty="0">
              <a:latin typeface="Palatino Linotype" panose="02040502050505030304" pitchFamily="18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8A915490-950D-45B7-9726-A3EC2D235952}"/>
              </a:ext>
            </a:extLst>
          </p:cNvPr>
          <p:cNvSpPr txBox="1"/>
          <p:nvPr/>
        </p:nvSpPr>
        <p:spPr>
          <a:xfrm>
            <a:off x="1757480" y="2956106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Palatino Linotype" panose="02040502050505030304" pitchFamily="18" charset="0"/>
              </a:rPr>
              <a:t>High- value proposition</a:t>
            </a:r>
            <a:endParaRPr lang="en-GB" sz="1200" dirty="0">
              <a:latin typeface="Palatino Linotype" panose="02040502050505030304" pitchFamily="18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013B3BE-D7BD-429F-AF92-157DFDCB1433}"/>
              </a:ext>
            </a:extLst>
          </p:cNvPr>
          <p:cNvSpPr txBox="1"/>
          <p:nvPr/>
        </p:nvSpPr>
        <p:spPr>
          <a:xfrm>
            <a:off x="1757480" y="2064287"/>
            <a:ext cx="9460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latin typeface="Palatino Linotype" panose="02040502050505030304" pitchFamily="18" charset="0"/>
              </a:rPr>
              <a:t>Optimized</a:t>
            </a:r>
          </a:p>
        </p:txBody>
      </p:sp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072F4358-76F0-45B2-96D5-30B4930B4D70}"/>
              </a:ext>
            </a:extLst>
          </p:cNvPr>
          <p:cNvGraphicFramePr/>
          <p:nvPr/>
        </p:nvGraphicFramePr>
        <p:xfrm>
          <a:off x="3140075" y="1480082"/>
          <a:ext cx="6464300" cy="4340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6" name="Arco 25">
            <a:extLst>
              <a:ext uri="{FF2B5EF4-FFF2-40B4-BE49-F238E27FC236}">
                <a16:creationId xmlns:a16="http://schemas.microsoft.com/office/drawing/2014/main" id="{C3D457E4-C0B7-4146-883E-B80E1E9493ED}"/>
              </a:ext>
            </a:extLst>
          </p:cNvPr>
          <p:cNvSpPr/>
          <p:nvPr/>
        </p:nvSpPr>
        <p:spPr>
          <a:xfrm rot="12950162">
            <a:off x="3456222" y="4485670"/>
            <a:ext cx="903862" cy="942374"/>
          </a:xfrm>
          <a:prstGeom prst="arc">
            <a:avLst>
              <a:gd name="adj1" fmla="val 16678407"/>
              <a:gd name="adj2" fmla="val 4884784"/>
            </a:avLst>
          </a:prstGeom>
          <a:ln w="9525"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>
              <a:latin typeface="Palatino Linotype" panose="02040502050505030304" pitchFamily="18" charset="0"/>
            </a:endParaRPr>
          </a:p>
        </p:txBody>
      </p:sp>
      <p:sp>
        <p:nvSpPr>
          <p:cNvPr id="27" name="Arco 26">
            <a:extLst>
              <a:ext uri="{FF2B5EF4-FFF2-40B4-BE49-F238E27FC236}">
                <a16:creationId xmlns:a16="http://schemas.microsoft.com/office/drawing/2014/main" id="{F36D379B-4E74-43A4-B8F3-5BFEF46378F7}"/>
              </a:ext>
            </a:extLst>
          </p:cNvPr>
          <p:cNvSpPr/>
          <p:nvPr/>
        </p:nvSpPr>
        <p:spPr>
          <a:xfrm rot="12950162">
            <a:off x="4077899" y="3625179"/>
            <a:ext cx="903862" cy="942374"/>
          </a:xfrm>
          <a:prstGeom prst="arc">
            <a:avLst>
              <a:gd name="adj1" fmla="val 16678407"/>
              <a:gd name="adj2" fmla="val 4884784"/>
            </a:avLst>
          </a:prstGeom>
          <a:ln w="9525"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>
              <a:latin typeface="Palatino Linotype" panose="02040502050505030304" pitchFamily="18" charset="0"/>
            </a:endParaRPr>
          </a:p>
        </p:txBody>
      </p:sp>
      <p:sp>
        <p:nvSpPr>
          <p:cNvPr id="28" name="Arco 27">
            <a:extLst>
              <a:ext uri="{FF2B5EF4-FFF2-40B4-BE49-F238E27FC236}">
                <a16:creationId xmlns:a16="http://schemas.microsoft.com/office/drawing/2014/main" id="{D3E45B0D-7712-43E0-A397-E7811816A219}"/>
              </a:ext>
            </a:extLst>
          </p:cNvPr>
          <p:cNvSpPr/>
          <p:nvPr/>
        </p:nvSpPr>
        <p:spPr>
          <a:xfrm rot="12950162">
            <a:off x="4740709" y="2753012"/>
            <a:ext cx="903862" cy="942374"/>
          </a:xfrm>
          <a:prstGeom prst="arc">
            <a:avLst>
              <a:gd name="adj1" fmla="val 16678407"/>
              <a:gd name="adj2" fmla="val 4884784"/>
            </a:avLst>
          </a:prstGeom>
          <a:ln w="9525"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>
              <a:latin typeface="Palatino Linotype" panose="02040502050505030304" pitchFamily="18" charset="0"/>
            </a:endParaRPr>
          </a:p>
        </p:txBody>
      </p:sp>
      <p:sp>
        <p:nvSpPr>
          <p:cNvPr id="29" name="Arco 28">
            <a:extLst>
              <a:ext uri="{FF2B5EF4-FFF2-40B4-BE49-F238E27FC236}">
                <a16:creationId xmlns:a16="http://schemas.microsoft.com/office/drawing/2014/main" id="{D3B8D598-D029-494B-9CD5-0EEB0103A5FB}"/>
              </a:ext>
            </a:extLst>
          </p:cNvPr>
          <p:cNvSpPr/>
          <p:nvPr/>
        </p:nvSpPr>
        <p:spPr>
          <a:xfrm rot="12950162">
            <a:off x="5362387" y="1880844"/>
            <a:ext cx="903862" cy="942374"/>
          </a:xfrm>
          <a:prstGeom prst="arc">
            <a:avLst>
              <a:gd name="adj1" fmla="val 16678407"/>
              <a:gd name="adj2" fmla="val 4884784"/>
            </a:avLst>
          </a:prstGeom>
          <a:ln w="9525">
            <a:headEnd type="non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1600">
              <a:latin typeface="Palatino Linotype" panose="02040502050505030304" pitchFamily="18" charset="0"/>
            </a:endParaRPr>
          </a:p>
        </p:txBody>
      </p:sp>
      <p:sp>
        <p:nvSpPr>
          <p:cNvPr id="30" name="Marcador de texto 1">
            <a:extLst>
              <a:ext uri="{FF2B5EF4-FFF2-40B4-BE49-F238E27FC236}">
                <a16:creationId xmlns:a16="http://schemas.microsoft.com/office/drawing/2014/main" id="{35D9AF88-0F58-41D1-AC51-A262F752BEC5}"/>
              </a:ext>
            </a:extLst>
          </p:cNvPr>
          <p:cNvSpPr txBox="1">
            <a:spLocks/>
          </p:cNvSpPr>
          <p:nvPr/>
        </p:nvSpPr>
        <p:spPr>
          <a:xfrm>
            <a:off x="5070283" y="407439"/>
            <a:ext cx="2603883" cy="617849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ctr" hangingPunct="1"/>
            <a:r>
              <a:rPr lang="en-GB" sz="2800" dirty="0">
                <a:latin typeface="Palatino Linotype" panose="02040502050505030304" pitchFamily="18" charset="0"/>
              </a:rPr>
              <a:t>DIKW+E pyramid</a:t>
            </a:r>
          </a:p>
        </p:txBody>
      </p:sp>
      <p:sp>
        <p:nvSpPr>
          <p:cNvPr id="31" name="Marcador de texto 1">
            <a:extLst>
              <a:ext uri="{FF2B5EF4-FFF2-40B4-BE49-F238E27FC236}">
                <a16:creationId xmlns:a16="http://schemas.microsoft.com/office/drawing/2014/main" id="{8034EFC4-1A5D-46A4-9770-6A5D235A7285}"/>
              </a:ext>
            </a:extLst>
          </p:cNvPr>
          <p:cNvSpPr txBox="1">
            <a:spLocks/>
          </p:cNvSpPr>
          <p:nvPr/>
        </p:nvSpPr>
        <p:spPr>
          <a:xfrm>
            <a:off x="8181977" y="607560"/>
            <a:ext cx="2210313" cy="617849"/>
          </a:xfrm>
          <a:prstGeom prst="rect">
            <a:avLst/>
          </a:prstGeom>
        </p:spPr>
        <p:txBody>
          <a:bodyPr/>
          <a:lstStyle>
            <a:lvl1pPr marL="0" marR="0" indent="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1" i="0" u="none" strike="noStrike" cap="none" spc="0" baseline="0">
                <a:solidFill>
                  <a:srgbClr val="000000"/>
                </a:solidFill>
                <a:uFillTx/>
                <a:latin typeface="Arial Black" panose="020B0A04020102020204" pitchFamily="34" charset="0"/>
                <a:ea typeface="Source Sans Pro"/>
                <a:cs typeface="Source Sans Pro"/>
                <a:sym typeface="Source Sans Pro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9494B"/>
                </a:solidFill>
                <a:uFillTx/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algn="ctr" hangingPunct="1"/>
            <a:r>
              <a:rPr lang="en-GB" sz="2800" b="0" dirty="0">
                <a:latin typeface="Palatino Linotype" panose="02040502050505030304" pitchFamily="18" charset="0"/>
              </a:rPr>
              <a:t>Model</a:t>
            </a:r>
          </a:p>
          <a:p>
            <a:pPr algn="ctr" hangingPunct="1"/>
            <a:endParaRPr lang="en-GB" sz="2800" b="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433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14BBEB3E-874D-472F-98B1-B230E0BE04D5}"/>
              </a:ext>
            </a:extLst>
          </p:cNvPr>
          <p:cNvSpPr/>
          <p:nvPr/>
        </p:nvSpPr>
        <p:spPr>
          <a:xfrm>
            <a:off x="3204015" y="1649680"/>
            <a:ext cx="68761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80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Implementation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EDB54FB-00B0-474D-A396-24D5C500E4D5}"/>
              </a:ext>
            </a:extLst>
          </p:cNvPr>
          <p:cNvSpPr txBox="1"/>
          <p:nvPr/>
        </p:nvSpPr>
        <p:spPr>
          <a:xfrm>
            <a:off x="3092454" y="3646785"/>
            <a:ext cx="7099300" cy="181588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2800" dirty="0">
                <a:latin typeface="Calibri" panose="020F0502020204030204" pitchFamily="34" charset="0"/>
                <a:ea typeface="Ebrima" panose="02000000000000000000" pitchFamily="2" charset="0"/>
                <a:cs typeface="Times New Roman" panose="02020603050405020304" pitchFamily="18" charset="0"/>
              </a:rPr>
              <a:t>I</a:t>
            </a:r>
            <a:r>
              <a:rPr lang="en-GB" sz="2800" dirty="0">
                <a:effectLst/>
                <a:latin typeface="Calibri" panose="020F0502020204030204" pitchFamily="34" charset="0"/>
                <a:ea typeface="Ebrima" panose="02000000000000000000" pitchFamily="2" charset="0"/>
                <a:cs typeface="Times New Roman" panose="02020603050405020304" pitchFamily="18" charset="0"/>
              </a:rPr>
              <a:t>t is needed to capacitate the municipalities to tackle the challenges that face in their everyday activities by adopting a holistic, coordinated, multi-dimension and integrated approach.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484390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C8C0B86C-B8F3-48CA-A79B-45CE0FA369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5138" y="361950"/>
            <a:ext cx="9936162" cy="849313"/>
          </a:xfrm>
        </p:spPr>
        <p:txBody>
          <a:bodyPr/>
          <a:lstStyle/>
          <a:p>
            <a:r>
              <a:rPr lang="en-GB" b="1"/>
              <a:t>Approach</a:t>
            </a:r>
            <a:r>
              <a:rPr lang="en-GB"/>
              <a:t> to Capacity Building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CA0EC672-67C2-4279-8CF0-BAD5A2756D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848799"/>
              </p:ext>
            </p:extLst>
          </p:nvPr>
        </p:nvGraphicFramePr>
        <p:xfrm>
          <a:off x="2246410" y="1746855"/>
          <a:ext cx="8392282" cy="3976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0090">
                  <a:extLst>
                    <a:ext uri="{9D8B030D-6E8A-4147-A177-3AD203B41FA5}">
                      <a16:colId xmlns:a16="http://schemas.microsoft.com/office/drawing/2014/main" val="1812931939"/>
                    </a:ext>
                  </a:extLst>
                </a:gridCol>
                <a:gridCol w="5962192">
                  <a:extLst>
                    <a:ext uri="{9D8B030D-6E8A-4147-A177-3AD203B41FA5}">
                      <a16:colId xmlns:a16="http://schemas.microsoft.com/office/drawing/2014/main" val="1189367642"/>
                    </a:ext>
                  </a:extLst>
                </a:gridCol>
              </a:tblGrid>
              <a:tr h="1042608">
                <a:tc>
                  <a:txBody>
                    <a:bodyPr/>
                    <a:lstStyle/>
                    <a:p>
                      <a:r>
                        <a:rPr lang="en-GB" sz="200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1. Policy</a:t>
                      </a:r>
                      <a:r>
                        <a:rPr lang="en-GB" sz="2000" baseline="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 C</a:t>
                      </a:r>
                      <a:r>
                        <a:rPr lang="en-GB" sz="200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apacity </a:t>
                      </a:r>
                    </a:p>
                    <a:p>
                      <a:r>
                        <a:rPr lang="en-GB" sz="200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Analysis &amp; Map</a:t>
                      </a:r>
                    </a:p>
                  </a:txBody>
                  <a:tcPr>
                    <a:solidFill>
                      <a:srgbClr val="1EAD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b="0" noProof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Building</a:t>
                      </a:r>
                      <a:r>
                        <a:rPr lang="en-GB" sz="2000" b="0" baseline="0" noProof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 on information gathered from a q</a:t>
                      </a:r>
                      <a:r>
                        <a:rPr lang="en-GB" sz="2000" b="0" noProof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uestionnaire</a:t>
                      </a:r>
                      <a:r>
                        <a:rPr lang="en-GB" sz="2000" b="0" baseline="0" noProof="0">
                          <a:solidFill>
                            <a:schemeClr val="tx1"/>
                          </a:solidFill>
                          <a:latin typeface="Bahnschrift" panose="020B0502040204020203" pitchFamily="34" charset="0"/>
                        </a:rPr>
                        <a:t> and interviews, a Capacity Building Map is developed.</a:t>
                      </a:r>
                    </a:p>
                    <a:p>
                      <a:endParaRPr lang="en-GB" sz="2000" b="0" noProof="0">
                        <a:solidFill>
                          <a:schemeClr val="tx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426638"/>
                  </a:ext>
                </a:extLst>
              </a:tr>
              <a:tr h="1355390">
                <a:tc>
                  <a:txBody>
                    <a:bodyPr/>
                    <a:lstStyle/>
                    <a:p>
                      <a:r>
                        <a:rPr lang="en-GB" sz="2000" b="1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2. Capacity Building</a:t>
                      </a:r>
                      <a:r>
                        <a:rPr lang="en-GB" sz="2000" b="1" baseline="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en-GB" sz="2000" b="1" baseline="0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Strategy</a:t>
                      </a:r>
                      <a:endParaRPr lang="en-GB" sz="2000" b="1" noProof="0">
                        <a:solidFill>
                          <a:schemeClr val="bg1"/>
                        </a:solidFill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rgbClr val="1EAD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kern="120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 strategy is formulated</a:t>
                      </a:r>
                      <a:r>
                        <a:rPr lang="en-GB" sz="2000" kern="1200" baseline="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based</a:t>
                      </a:r>
                      <a:r>
                        <a:rPr lang="en-GB" sz="2000" kern="120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on the outcomes of the capacity analysis, for each city, contingent</a:t>
                      </a:r>
                      <a:r>
                        <a:rPr lang="en-GB" sz="2000" kern="1200" baseline="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to </a:t>
                      </a:r>
                      <a:r>
                        <a:rPr lang="en-GB" sz="2000" kern="120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the contextual setting.</a:t>
                      </a:r>
                    </a:p>
                    <a:p>
                      <a:r>
                        <a:rPr lang="en-GB" sz="2000" kern="1200" noProof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 </a:t>
                      </a:r>
                      <a:endParaRPr lang="en-GB" sz="2000" noProof="0"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659622"/>
                  </a:ext>
                </a:extLst>
              </a:tr>
              <a:tr h="1042608">
                <a:tc>
                  <a:txBody>
                    <a:bodyPr/>
                    <a:lstStyle/>
                    <a:p>
                      <a:r>
                        <a:rPr lang="en-GB" sz="2000" b="1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3. Capacity Building </a:t>
                      </a:r>
                    </a:p>
                    <a:p>
                      <a:r>
                        <a:rPr lang="en-GB" sz="2000" b="1" noProof="0">
                          <a:solidFill>
                            <a:schemeClr val="bg1"/>
                          </a:solidFill>
                          <a:latin typeface="Bahnschrift" panose="020B0502040204020203" pitchFamily="34" charset="0"/>
                        </a:rPr>
                        <a:t>Toolbox</a:t>
                      </a:r>
                    </a:p>
                  </a:txBody>
                  <a:tcPr>
                    <a:solidFill>
                      <a:srgbClr val="1EAD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000" kern="1200" noProof="0" dirty="0">
                          <a:solidFill>
                            <a:schemeClr val="dk1"/>
                          </a:solidFill>
                          <a:effectLst/>
                          <a:latin typeface="Bahnschrift" panose="020B0502040204020203" pitchFamily="34" charset="0"/>
                          <a:ea typeface="+mn-ea"/>
                          <a:cs typeface="+mn-cs"/>
                        </a:rPr>
                        <a:t>A toolbox is be developed for each individual city to support their capacity building strategy and a successful energy transition plan implementation.</a:t>
                      </a:r>
                    </a:p>
                    <a:p>
                      <a:endParaRPr lang="en-GB" sz="2000" noProof="0" dirty="0">
                        <a:latin typeface="Bahnschrift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9706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651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7">
            <a:extLst>
              <a:ext uri="{FF2B5EF4-FFF2-40B4-BE49-F238E27FC236}">
                <a16:creationId xmlns:a16="http://schemas.microsoft.com/office/drawing/2014/main" id="{3EDA7870-E564-48D0-83B2-C734E84A9F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5" y="247650"/>
            <a:ext cx="12099249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63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6ECC467-50B1-4C59-971E-55D889AAF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345" y="0"/>
            <a:ext cx="96585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76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E522EA-CABD-4AF8-97F8-97EE426AD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Capacity Building Strategy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22388E-DCB9-427C-A040-867957F1332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i="0" dirty="0">
                <a:effectLst/>
              </a:rPr>
              <a:t>Further integrate energy transition goals into local policy areas.</a:t>
            </a:r>
          </a:p>
          <a:p>
            <a:pPr lvl="1"/>
            <a:r>
              <a:rPr lang="en-GB" dirty="0">
                <a:solidFill>
                  <a:srgbClr val="625D5C"/>
                </a:solidFill>
                <a:latin typeface="Bahnschrift" panose="020B0502040204020203" pitchFamily="34" charset="0"/>
              </a:rPr>
              <a:t>Develop a strategic spatial energy planning framework.</a:t>
            </a:r>
          </a:p>
          <a:p>
            <a:pPr lvl="1"/>
            <a:r>
              <a:rPr lang="en-GB" i="0" dirty="0">
                <a:solidFill>
                  <a:srgbClr val="625D5C"/>
                </a:solidFill>
                <a:effectLst/>
                <a:latin typeface="Bahnschrift" panose="020B0502040204020203" pitchFamily="34" charset="0"/>
              </a:rPr>
              <a:t>Promote wellbeing and the energy transition by integrating energy and social policies.</a:t>
            </a:r>
          </a:p>
          <a:p>
            <a:r>
              <a:rPr lang="en-GB" dirty="0"/>
              <a:t>Establish a district spatial Energy planning practice.</a:t>
            </a:r>
          </a:p>
          <a:p>
            <a:r>
              <a:rPr lang="en-GB" dirty="0"/>
              <a:t>Encourage collaboration on the Energy transition with citizens and companies.</a:t>
            </a:r>
          </a:p>
        </p:txBody>
      </p:sp>
    </p:spTree>
    <p:extLst>
      <p:ext uri="{BB962C8B-B14F-4D97-AF65-F5344CB8AC3E}">
        <p14:creationId xmlns:p14="http://schemas.microsoft.com/office/powerpoint/2010/main" val="3818478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7ED093-16CF-4BFD-B19C-C1B2C515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Capacity</a:t>
            </a:r>
            <a:r>
              <a:rPr lang="es-ES" dirty="0"/>
              <a:t> </a:t>
            </a:r>
            <a:r>
              <a:rPr lang="es-ES" dirty="0" err="1"/>
              <a:t>Building</a:t>
            </a:r>
            <a:r>
              <a:rPr lang="es-ES" dirty="0"/>
              <a:t> </a:t>
            </a:r>
            <a:r>
              <a:rPr lang="es-ES" dirty="0" err="1"/>
              <a:t>Toolbox</a:t>
            </a:r>
            <a:endParaRPr lang="es-ES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23A0987-2685-4CE4-9812-9B9F2F75F5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414366"/>
              </p:ext>
            </p:extLst>
          </p:nvPr>
        </p:nvGraphicFramePr>
        <p:xfrm>
          <a:off x="2014258" y="1508760"/>
          <a:ext cx="9098241" cy="3840480"/>
        </p:xfrm>
        <a:graphic>
          <a:graphicData uri="http://schemas.openxmlformats.org/drawingml/2006/table">
            <a:tbl>
              <a:tblPr/>
              <a:tblGrid>
                <a:gridCol w="1441877">
                  <a:extLst>
                    <a:ext uri="{9D8B030D-6E8A-4147-A177-3AD203B41FA5}">
                      <a16:colId xmlns:a16="http://schemas.microsoft.com/office/drawing/2014/main" val="70772792"/>
                    </a:ext>
                  </a:extLst>
                </a:gridCol>
                <a:gridCol w="2076302">
                  <a:extLst>
                    <a:ext uri="{9D8B030D-6E8A-4147-A177-3AD203B41FA5}">
                      <a16:colId xmlns:a16="http://schemas.microsoft.com/office/drawing/2014/main" val="55104364"/>
                    </a:ext>
                  </a:extLst>
                </a:gridCol>
                <a:gridCol w="3128872">
                  <a:extLst>
                    <a:ext uri="{9D8B030D-6E8A-4147-A177-3AD203B41FA5}">
                      <a16:colId xmlns:a16="http://schemas.microsoft.com/office/drawing/2014/main" val="4110619155"/>
                    </a:ext>
                  </a:extLst>
                </a:gridCol>
                <a:gridCol w="2451190">
                  <a:extLst>
                    <a:ext uri="{9D8B030D-6E8A-4147-A177-3AD203B41FA5}">
                      <a16:colId xmlns:a16="http://schemas.microsoft.com/office/drawing/2014/main" val="398896294"/>
                    </a:ext>
                  </a:extLst>
                </a:gridCol>
              </a:tblGrid>
              <a:tr h="699477">
                <a:tc gridSpan="4">
                  <a:txBody>
                    <a:bodyPr/>
                    <a:lstStyle/>
                    <a:p>
                      <a:pPr fontAlgn="t"/>
                      <a:endParaRPr lang="en-US" sz="2400" dirty="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l" rtl="0" fontAlgn="base"/>
                      <a:r>
                        <a:rPr lang="en-US" sz="2400" b="1" i="0" dirty="0">
                          <a:effectLst/>
                          <a:latin typeface="Bahnschrift" panose="020B0502040204020203" pitchFamily="34" charset="0"/>
                        </a:rPr>
                        <a:t>The mix of policy instruments used by City to promote the local energy transition</a:t>
                      </a:r>
                      <a:r>
                        <a:rPr lang="en-US" sz="2400" b="0" i="0" dirty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AD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688994"/>
                  </a:ext>
                </a:extLst>
              </a:tr>
              <a:tr h="1573823">
                <a:tc>
                  <a:txBody>
                    <a:bodyPr/>
                    <a:lstStyle/>
                    <a:p>
                      <a:pPr fontAlgn="t"/>
                      <a:endParaRPr lang="es-ES" sz="240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l" rtl="0" fontAlgn="base"/>
                      <a:r>
                        <a:rPr lang="es-ES" sz="2400" b="1" i="0">
                          <a:effectLst/>
                          <a:latin typeface="Bahnschrift" panose="020B0502040204020203" pitchFamily="34" charset="0"/>
                        </a:rPr>
                        <a:t>Category</a:t>
                      </a:r>
                      <a:r>
                        <a:rPr lang="es-ES" sz="2400" b="0" i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D3A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s-ES" sz="240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l" rtl="0" fontAlgn="base"/>
                      <a:r>
                        <a:rPr lang="es-ES" sz="2400" b="1" i="0">
                          <a:effectLst/>
                          <a:latin typeface="Bahnschrift" panose="020B0502040204020203" pitchFamily="34" charset="0"/>
                        </a:rPr>
                        <a:t>Instrument name</a:t>
                      </a:r>
                      <a:r>
                        <a:rPr lang="es-ES" sz="2400" b="0" i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D3A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s-ES" sz="240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l" rtl="0" fontAlgn="base"/>
                      <a:r>
                        <a:rPr lang="es-ES" sz="2400" b="1" i="0">
                          <a:effectLst/>
                          <a:latin typeface="Bahnschrift" panose="020B0502040204020203" pitchFamily="34" charset="0"/>
                        </a:rPr>
                        <a:t>Instrument description</a:t>
                      </a:r>
                      <a:r>
                        <a:rPr lang="es-ES" sz="2400" b="0" i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D3AE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US" sz="2400" dirty="0">
                        <a:effectLst/>
                        <a:latin typeface="Bahnschrift" panose="020B0502040204020203" pitchFamily="34" charset="0"/>
                      </a:endParaRPr>
                    </a:p>
                    <a:p>
                      <a:pPr algn="l" rtl="0" fontAlgn="base"/>
                      <a:r>
                        <a:rPr lang="en-US" sz="2400" b="1" i="0" dirty="0">
                          <a:effectLst/>
                          <a:latin typeface="Bahnschrift" panose="020B0502040204020203" pitchFamily="34" charset="0"/>
                        </a:rPr>
                        <a:t>Effect on local energy transition (somewhat, reasonably, considerably)</a:t>
                      </a:r>
                      <a:r>
                        <a:rPr lang="en-US" sz="2400" b="0" i="0" dirty="0">
                          <a:effectLst/>
                          <a:latin typeface="Bahnschrift" panose="020B0502040204020203" pitchFamily="34" charset="0"/>
                        </a:rPr>
                        <a:t> </a:t>
                      </a:r>
                    </a:p>
                  </a:txBody>
                  <a:tcPr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2D3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776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849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BF424C1-5786-4C1F-8CBE-60CF2991A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111" y="204836"/>
            <a:ext cx="9869889" cy="6448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28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55095-34C9-4847-A4C7-DF7C36626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Remarks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170543-CECA-4B15-86D2-C26EFB75845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34859" y="1184404"/>
            <a:ext cx="9936031" cy="1243204"/>
          </a:xfrm>
        </p:spPr>
        <p:txBody>
          <a:bodyPr/>
          <a:lstStyle/>
          <a:p>
            <a:r>
              <a:rPr lang="en-GB" dirty="0"/>
              <a:t>Beyond the Action Plans for Energy Transition, it is needed to capacitate the cities to put in place expected actions successfully.</a:t>
            </a:r>
          </a:p>
          <a:p>
            <a:r>
              <a:rPr lang="en-GB" dirty="0"/>
              <a:t>Capacity building comprises a complete set of municipal components where is needed to pay attention.</a:t>
            </a:r>
          </a:p>
          <a:p>
            <a:r>
              <a:rPr lang="en-GB" dirty="0"/>
              <a:t>Capacity Building has to be holistic, flexible and specific to the city context, considering their obstacles and strengths. </a:t>
            </a:r>
          </a:p>
          <a:p>
            <a:r>
              <a:rPr lang="en-GB" dirty="0"/>
              <a:t>Municipalities find very useful and close to their reality the work done under capacity building umbrella.</a:t>
            </a:r>
          </a:p>
        </p:txBody>
      </p:sp>
    </p:spTree>
    <p:extLst>
      <p:ext uri="{BB962C8B-B14F-4D97-AF65-F5344CB8AC3E}">
        <p14:creationId xmlns:p14="http://schemas.microsoft.com/office/powerpoint/2010/main" val="192278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8E8F82-BCB5-4698-B428-7B23FDDD2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Thank</a:t>
            </a:r>
            <a:r>
              <a:rPr lang="es-ES" dirty="0"/>
              <a:t> </a:t>
            </a:r>
            <a:r>
              <a:rPr lang="es-ES" dirty="0" err="1"/>
              <a:t>you</a:t>
            </a:r>
            <a:r>
              <a:rPr lang="es-ES" dirty="0"/>
              <a:t>!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08790BE-62E1-464A-B60D-6B1818307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00" y="5578587"/>
            <a:ext cx="1443317" cy="90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6408FFF-EA5D-41B9-94E4-BA7F6EA013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4077841"/>
              </p:ext>
            </p:extLst>
          </p:nvPr>
        </p:nvGraphicFramePr>
        <p:xfrm>
          <a:off x="176307" y="1717043"/>
          <a:ext cx="11961906" cy="3717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Corporate logo red RGB | Corporate logo red | University of Groningen">
            <a:extLst>
              <a:ext uri="{FF2B5EF4-FFF2-40B4-BE49-F238E27FC236}">
                <a16:creationId xmlns:a16="http://schemas.microsoft.com/office/drawing/2014/main" id="{E10DBFFD-B2FC-47D9-99B7-E9D52EE28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7756" y="5679330"/>
            <a:ext cx="1739153" cy="4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Ofertas de empleo | Tecnalia">
            <a:extLst>
              <a:ext uri="{FF2B5EF4-FFF2-40B4-BE49-F238E27FC236}">
                <a16:creationId xmlns:a16="http://schemas.microsoft.com/office/drawing/2014/main" id="{8C582F18-0F50-4867-8379-4FA383416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3348" y="5578587"/>
            <a:ext cx="1443317" cy="60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0288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5EBED48BFDBD4092C474550CA0883E" ma:contentTypeVersion="9" ma:contentTypeDescription="Een nieuw document maken." ma:contentTypeScope="" ma:versionID="e6b5bd40ec3d7944f6894ed6f78b71f5">
  <xsd:schema xmlns:xsd="http://www.w3.org/2001/XMLSchema" xmlns:xs="http://www.w3.org/2001/XMLSchema" xmlns:p="http://schemas.microsoft.com/office/2006/metadata/properties" xmlns:ns2="0ad09072-1b65-49ce-993e-92bdafe9a3cc" targetNamespace="http://schemas.microsoft.com/office/2006/metadata/properties" ma:root="true" ma:fieldsID="cc43567e3dcc13a09fc60951f073ca1c" ns2:_="">
    <xsd:import namespace="0ad09072-1b65-49ce-993e-92bdafe9a3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d09072-1b65-49ce-993e-92bdafe9a3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A29CB9-F8D5-4683-AC33-C75BEDB7FBF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9A04CF3-EDE3-4ADC-8612-6C8C94D2D0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d09072-1b65-49ce-993e-92bdafe9a3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A18B2-1610-484D-B2AD-3E7E63D94B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440</Words>
  <Application>Microsoft Office PowerPoint</Application>
  <PresentationFormat>Panorámica</PresentationFormat>
  <Paragraphs>84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2" baseType="lpstr">
      <vt:lpstr>Arial</vt:lpstr>
      <vt:lpstr>Bahnschrift</vt:lpstr>
      <vt:lpstr>Calibri</vt:lpstr>
      <vt:lpstr>Ebrima</vt:lpstr>
      <vt:lpstr>Palatino Linotype</vt:lpstr>
      <vt:lpstr>Source Sans Pro</vt:lpstr>
      <vt:lpstr>Wingdings 3</vt:lpstr>
      <vt:lpstr>Thème Office</vt:lpstr>
      <vt:lpstr>Capacity building for an effective energy transition and climate neutrality in 8 European municipalities  </vt:lpstr>
      <vt:lpstr>Presentación de PowerPoint</vt:lpstr>
      <vt:lpstr>The PED concept</vt:lpstr>
      <vt:lpstr>Energy Transition towards City Vision 2050</vt:lpstr>
      <vt:lpstr>Presentación de PowerPoint</vt:lpstr>
      <vt:lpstr>Presentación de PowerPoint</vt:lpstr>
      <vt:lpstr>Approach to Capacity Building</vt:lpstr>
      <vt:lpstr>Presentación de PowerPoint</vt:lpstr>
      <vt:lpstr>Presentación de PowerPoint</vt:lpstr>
      <vt:lpstr>Capacity Building Strategy</vt:lpstr>
      <vt:lpstr>Capacity Building Toolbox</vt:lpstr>
      <vt:lpstr>Presentación de PowerPoint</vt:lpstr>
      <vt:lpstr>Remarks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Mathilde BAZIN-RETOURS</dc:creator>
  <cp:lastModifiedBy>Lopez Romo, Arantza</cp:lastModifiedBy>
  <cp:revision>367</cp:revision>
  <dcterms:created xsi:type="dcterms:W3CDTF">2018-11-19T15:18:50Z</dcterms:created>
  <dcterms:modified xsi:type="dcterms:W3CDTF">2022-11-08T13:21:18Z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0x010100C75EBED48BFDBD4092C474550CA0883E</vt:lpwstr>
  </property>
</Properties>
</file>